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30"/>
  </p:notesMasterIdLst>
  <p:handoutMasterIdLst>
    <p:handoutMasterId r:id="rId31"/>
  </p:handout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72" y="142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Theory of machines</a:t>
            </a: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F000FB6-2761-4E36-9550-0B1D507C8B9A}" type="datetimeFigureOut">
              <a:rPr lang="en-US" smtClean="0"/>
              <a:t>10/14/2018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Wessam Al Azzawi</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9416B59-6A8C-4E23-A8B3-3EECD1BE0B5F}" type="slidenum">
              <a:rPr lang="en-US" smtClean="0"/>
              <a:t>‹#›</a:t>
            </a:fld>
            <a:endParaRPr lang="en-US"/>
          </a:p>
        </p:txBody>
      </p:sp>
    </p:spTree>
    <p:extLst>
      <p:ext uri="{BB962C8B-B14F-4D97-AF65-F5344CB8AC3E}">
        <p14:creationId xmlns:p14="http://schemas.microsoft.com/office/powerpoint/2010/main" val="24543540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Theory of machines</a:t>
            </a: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BD80043-4201-4F95-8FE0-503EB51B5811}" type="datetimeFigureOut">
              <a:rPr lang="en-US" smtClean="0"/>
              <a:t>10/14/2018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Wessam Al Azzawi</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B71986C-B408-448B-BA09-14D0B0A95A69}" type="slidenum">
              <a:rPr lang="en-US" smtClean="0"/>
              <a:t>‹#›</a:t>
            </a:fld>
            <a:endParaRPr lang="en-US"/>
          </a:p>
        </p:txBody>
      </p:sp>
    </p:spTree>
    <p:extLst>
      <p:ext uri="{BB962C8B-B14F-4D97-AF65-F5344CB8AC3E}">
        <p14:creationId xmlns:p14="http://schemas.microsoft.com/office/powerpoint/2010/main" val="359175189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71986C-B408-448B-BA09-14D0B0A95A69}" type="slidenum">
              <a:rPr lang="en-US" smtClean="0"/>
              <a:t>1</a:t>
            </a:fld>
            <a:endParaRPr lang="en-US"/>
          </a:p>
        </p:txBody>
      </p:sp>
    </p:spTree>
    <p:extLst>
      <p:ext uri="{BB962C8B-B14F-4D97-AF65-F5344CB8AC3E}">
        <p14:creationId xmlns:p14="http://schemas.microsoft.com/office/powerpoint/2010/main" val="485759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71986C-B408-448B-BA09-14D0B0A95A69}" type="slidenum">
              <a:rPr lang="en-US" smtClean="0"/>
              <a:t>10</a:t>
            </a:fld>
            <a:endParaRPr lang="en-US"/>
          </a:p>
        </p:txBody>
      </p:sp>
    </p:spTree>
    <p:extLst>
      <p:ext uri="{BB962C8B-B14F-4D97-AF65-F5344CB8AC3E}">
        <p14:creationId xmlns:p14="http://schemas.microsoft.com/office/powerpoint/2010/main" val="485759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71986C-B408-448B-BA09-14D0B0A95A69}" type="slidenum">
              <a:rPr lang="en-US" smtClean="0"/>
              <a:t>11</a:t>
            </a:fld>
            <a:endParaRPr lang="en-US"/>
          </a:p>
        </p:txBody>
      </p:sp>
    </p:spTree>
    <p:extLst>
      <p:ext uri="{BB962C8B-B14F-4D97-AF65-F5344CB8AC3E}">
        <p14:creationId xmlns:p14="http://schemas.microsoft.com/office/powerpoint/2010/main" val="485759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71986C-B408-448B-BA09-14D0B0A95A69}" type="slidenum">
              <a:rPr lang="en-US" smtClean="0"/>
              <a:t>12</a:t>
            </a:fld>
            <a:endParaRPr lang="en-US"/>
          </a:p>
        </p:txBody>
      </p:sp>
    </p:spTree>
    <p:extLst>
      <p:ext uri="{BB962C8B-B14F-4D97-AF65-F5344CB8AC3E}">
        <p14:creationId xmlns:p14="http://schemas.microsoft.com/office/powerpoint/2010/main" val="485759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71986C-B408-448B-BA09-14D0B0A95A69}" type="slidenum">
              <a:rPr lang="en-US" smtClean="0"/>
              <a:t>13</a:t>
            </a:fld>
            <a:endParaRPr lang="en-US"/>
          </a:p>
        </p:txBody>
      </p:sp>
    </p:spTree>
    <p:extLst>
      <p:ext uri="{BB962C8B-B14F-4D97-AF65-F5344CB8AC3E}">
        <p14:creationId xmlns:p14="http://schemas.microsoft.com/office/powerpoint/2010/main" val="485759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71986C-B408-448B-BA09-14D0B0A95A69}" type="slidenum">
              <a:rPr lang="en-US" smtClean="0"/>
              <a:t>14</a:t>
            </a:fld>
            <a:endParaRPr lang="en-US"/>
          </a:p>
        </p:txBody>
      </p:sp>
    </p:spTree>
    <p:extLst>
      <p:ext uri="{BB962C8B-B14F-4D97-AF65-F5344CB8AC3E}">
        <p14:creationId xmlns:p14="http://schemas.microsoft.com/office/powerpoint/2010/main" val="485759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71986C-B408-448B-BA09-14D0B0A95A69}" type="slidenum">
              <a:rPr lang="en-US" smtClean="0"/>
              <a:t>15</a:t>
            </a:fld>
            <a:endParaRPr lang="en-US"/>
          </a:p>
        </p:txBody>
      </p:sp>
    </p:spTree>
    <p:extLst>
      <p:ext uri="{BB962C8B-B14F-4D97-AF65-F5344CB8AC3E}">
        <p14:creationId xmlns:p14="http://schemas.microsoft.com/office/powerpoint/2010/main" val="485759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71986C-B408-448B-BA09-14D0B0A95A69}" type="slidenum">
              <a:rPr lang="en-US" smtClean="0"/>
              <a:t>16</a:t>
            </a:fld>
            <a:endParaRPr lang="en-US"/>
          </a:p>
        </p:txBody>
      </p:sp>
    </p:spTree>
    <p:extLst>
      <p:ext uri="{BB962C8B-B14F-4D97-AF65-F5344CB8AC3E}">
        <p14:creationId xmlns:p14="http://schemas.microsoft.com/office/powerpoint/2010/main" val="485759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71986C-B408-448B-BA09-14D0B0A95A69}" type="slidenum">
              <a:rPr lang="en-US" smtClean="0"/>
              <a:t>17</a:t>
            </a:fld>
            <a:endParaRPr lang="en-US"/>
          </a:p>
        </p:txBody>
      </p:sp>
    </p:spTree>
    <p:extLst>
      <p:ext uri="{BB962C8B-B14F-4D97-AF65-F5344CB8AC3E}">
        <p14:creationId xmlns:p14="http://schemas.microsoft.com/office/powerpoint/2010/main" val="485759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71986C-B408-448B-BA09-14D0B0A95A69}" type="slidenum">
              <a:rPr lang="en-US" smtClean="0"/>
              <a:t>18</a:t>
            </a:fld>
            <a:endParaRPr lang="en-US"/>
          </a:p>
        </p:txBody>
      </p:sp>
    </p:spTree>
    <p:extLst>
      <p:ext uri="{BB962C8B-B14F-4D97-AF65-F5344CB8AC3E}">
        <p14:creationId xmlns:p14="http://schemas.microsoft.com/office/powerpoint/2010/main" val="485759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71986C-B408-448B-BA09-14D0B0A95A69}" type="slidenum">
              <a:rPr lang="en-US" smtClean="0"/>
              <a:t>19</a:t>
            </a:fld>
            <a:endParaRPr lang="en-US"/>
          </a:p>
        </p:txBody>
      </p:sp>
    </p:spTree>
    <p:extLst>
      <p:ext uri="{BB962C8B-B14F-4D97-AF65-F5344CB8AC3E}">
        <p14:creationId xmlns:p14="http://schemas.microsoft.com/office/powerpoint/2010/main" val="485759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71986C-B408-448B-BA09-14D0B0A95A69}" type="slidenum">
              <a:rPr lang="en-US" smtClean="0"/>
              <a:t>2</a:t>
            </a:fld>
            <a:endParaRPr lang="en-US"/>
          </a:p>
        </p:txBody>
      </p:sp>
    </p:spTree>
    <p:extLst>
      <p:ext uri="{BB962C8B-B14F-4D97-AF65-F5344CB8AC3E}">
        <p14:creationId xmlns:p14="http://schemas.microsoft.com/office/powerpoint/2010/main" val="485759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71986C-B408-448B-BA09-14D0B0A95A69}" type="slidenum">
              <a:rPr lang="en-US" smtClean="0"/>
              <a:t>20</a:t>
            </a:fld>
            <a:endParaRPr lang="en-US"/>
          </a:p>
        </p:txBody>
      </p:sp>
    </p:spTree>
    <p:extLst>
      <p:ext uri="{BB962C8B-B14F-4D97-AF65-F5344CB8AC3E}">
        <p14:creationId xmlns:p14="http://schemas.microsoft.com/office/powerpoint/2010/main" val="485759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71986C-B408-448B-BA09-14D0B0A95A69}" type="slidenum">
              <a:rPr lang="en-US" smtClean="0"/>
              <a:t>21</a:t>
            </a:fld>
            <a:endParaRPr lang="en-US"/>
          </a:p>
        </p:txBody>
      </p:sp>
    </p:spTree>
    <p:extLst>
      <p:ext uri="{BB962C8B-B14F-4D97-AF65-F5344CB8AC3E}">
        <p14:creationId xmlns:p14="http://schemas.microsoft.com/office/powerpoint/2010/main" val="485759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71986C-B408-448B-BA09-14D0B0A95A69}" type="slidenum">
              <a:rPr lang="en-US" smtClean="0"/>
              <a:t>22</a:t>
            </a:fld>
            <a:endParaRPr lang="en-US"/>
          </a:p>
        </p:txBody>
      </p:sp>
    </p:spTree>
    <p:extLst>
      <p:ext uri="{BB962C8B-B14F-4D97-AF65-F5344CB8AC3E}">
        <p14:creationId xmlns:p14="http://schemas.microsoft.com/office/powerpoint/2010/main" val="4857590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71986C-B408-448B-BA09-14D0B0A95A69}" type="slidenum">
              <a:rPr lang="en-US" smtClean="0"/>
              <a:t>23</a:t>
            </a:fld>
            <a:endParaRPr lang="en-US"/>
          </a:p>
        </p:txBody>
      </p:sp>
    </p:spTree>
    <p:extLst>
      <p:ext uri="{BB962C8B-B14F-4D97-AF65-F5344CB8AC3E}">
        <p14:creationId xmlns:p14="http://schemas.microsoft.com/office/powerpoint/2010/main" val="4857590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71986C-B408-448B-BA09-14D0B0A95A69}" type="slidenum">
              <a:rPr lang="en-US" smtClean="0"/>
              <a:t>24</a:t>
            </a:fld>
            <a:endParaRPr lang="en-US"/>
          </a:p>
        </p:txBody>
      </p:sp>
    </p:spTree>
    <p:extLst>
      <p:ext uri="{BB962C8B-B14F-4D97-AF65-F5344CB8AC3E}">
        <p14:creationId xmlns:p14="http://schemas.microsoft.com/office/powerpoint/2010/main" val="4857590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71986C-B408-448B-BA09-14D0B0A95A69}" type="slidenum">
              <a:rPr lang="en-US" smtClean="0"/>
              <a:t>25</a:t>
            </a:fld>
            <a:endParaRPr lang="en-US"/>
          </a:p>
        </p:txBody>
      </p:sp>
    </p:spTree>
    <p:extLst>
      <p:ext uri="{BB962C8B-B14F-4D97-AF65-F5344CB8AC3E}">
        <p14:creationId xmlns:p14="http://schemas.microsoft.com/office/powerpoint/2010/main" val="4857590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71986C-B408-448B-BA09-14D0B0A95A69}" type="slidenum">
              <a:rPr lang="en-US" smtClean="0"/>
              <a:t>26</a:t>
            </a:fld>
            <a:endParaRPr lang="en-US"/>
          </a:p>
        </p:txBody>
      </p:sp>
    </p:spTree>
    <p:extLst>
      <p:ext uri="{BB962C8B-B14F-4D97-AF65-F5344CB8AC3E}">
        <p14:creationId xmlns:p14="http://schemas.microsoft.com/office/powerpoint/2010/main" val="4857590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71986C-B408-448B-BA09-14D0B0A95A69}" type="slidenum">
              <a:rPr lang="en-US" smtClean="0"/>
              <a:t>27</a:t>
            </a:fld>
            <a:endParaRPr lang="en-US"/>
          </a:p>
        </p:txBody>
      </p:sp>
    </p:spTree>
    <p:extLst>
      <p:ext uri="{BB962C8B-B14F-4D97-AF65-F5344CB8AC3E}">
        <p14:creationId xmlns:p14="http://schemas.microsoft.com/office/powerpoint/2010/main" val="4857590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71986C-B408-448B-BA09-14D0B0A95A69}" type="slidenum">
              <a:rPr lang="en-US" smtClean="0"/>
              <a:t>28</a:t>
            </a:fld>
            <a:endParaRPr lang="en-US"/>
          </a:p>
        </p:txBody>
      </p:sp>
    </p:spTree>
    <p:extLst>
      <p:ext uri="{BB962C8B-B14F-4D97-AF65-F5344CB8AC3E}">
        <p14:creationId xmlns:p14="http://schemas.microsoft.com/office/powerpoint/2010/main" val="485759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71986C-B408-448B-BA09-14D0B0A95A69}" type="slidenum">
              <a:rPr lang="en-US" smtClean="0"/>
              <a:t>3</a:t>
            </a:fld>
            <a:endParaRPr lang="en-US"/>
          </a:p>
        </p:txBody>
      </p:sp>
    </p:spTree>
    <p:extLst>
      <p:ext uri="{BB962C8B-B14F-4D97-AF65-F5344CB8AC3E}">
        <p14:creationId xmlns:p14="http://schemas.microsoft.com/office/powerpoint/2010/main" val="485759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71986C-B408-448B-BA09-14D0B0A95A69}" type="slidenum">
              <a:rPr lang="en-US" smtClean="0"/>
              <a:t>4</a:t>
            </a:fld>
            <a:endParaRPr lang="en-US"/>
          </a:p>
        </p:txBody>
      </p:sp>
    </p:spTree>
    <p:extLst>
      <p:ext uri="{BB962C8B-B14F-4D97-AF65-F5344CB8AC3E}">
        <p14:creationId xmlns:p14="http://schemas.microsoft.com/office/powerpoint/2010/main" val="485759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71986C-B408-448B-BA09-14D0B0A95A69}" type="slidenum">
              <a:rPr lang="en-US" smtClean="0"/>
              <a:t>5</a:t>
            </a:fld>
            <a:endParaRPr lang="en-US"/>
          </a:p>
        </p:txBody>
      </p:sp>
    </p:spTree>
    <p:extLst>
      <p:ext uri="{BB962C8B-B14F-4D97-AF65-F5344CB8AC3E}">
        <p14:creationId xmlns:p14="http://schemas.microsoft.com/office/powerpoint/2010/main" val="485759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71986C-B408-448B-BA09-14D0B0A95A69}" type="slidenum">
              <a:rPr lang="en-US" smtClean="0"/>
              <a:t>6</a:t>
            </a:fld>
            <a:endParaRPr lang="en-US"/>
          </a:p>
        </p:txBody>
      </p:sp>
    </p:spTree>
    <p:extLst>
      <p:ext uri="{BB962C8B-B14F-4D97-AF65-F5344CB8AC3E}">
        <p14:creationId xmlns:p14="http://schemas.microsoft.com/office/powerpoint/2010/main" val="485759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71986C-B408-448B-BA09-14D0B0A95A69}" type="slidenum">
              <a:rPr lang="en-US" smtClean="0"/>
              <a:t>7</a:t>
            </a:fld>
            <a:endParaRPr lang="en-US"/>
          </a:p>
        </p:txBody>
      </p:sp>
    </p:spTree>
    <p:extLst>
      <p:ext uri="{BB962C8B-B14F-4D97-AF65-F5344CB8AC3E}">
        <p14:creationId xmlns:p14="http://schemas.microsoft.com/office/powerpoint/2010/main" val="485759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71986C-B408-448B-BA09-14D0B0A95A69}" type="slidenum">
              <a:rPr lang="en-US" smtClean="0"/>
              <a:t>8</a:t>
            </a:fld>
            <a:endParaRPr lang="en-US"/>
          </a:p>
        </p:txBody>
      </p:sp>
    </p:spTree>
    <p:extLst>
      <p:ext uri="{BB962C8B-B14F-4D97-AF65-F5344CB8AC3E}">
        <p14:creationId xmlns:p14="http://schemas.microsoft.com/office/powerpoint/2010/main" val="485759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71986C-B408-448B-BA09-14D0B0A95A69}" type="slidenum">
              <a:rPr lang="en-US" smtClean="0"/>
              <a:t>9</a:t>
            </a:fld>
            <a:endParaRPr lang="en-US"/>
          </a:p>
        </p:txBody>
      </p:sp>
    </p:spTree>
    <p:extLst>
      <p:ext uri="{BB962C8B-B14F-4D97-AF65-F5344CB8AC3E}">
        <p14:creationId xmlns:p14="http://schemas.microsoft.com/office/powerpoint/2010/main" val="485759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B2C3244-A3A2-448C-A3EB-3BBD383E79EC}" type="datetime1">
              <a:rPr lang="en-US" smtClean="0"/>
              <a:t>10/14/2018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8D4192-2753-4076-A185-6990D7EA4EDA}" type="slidenum">
              <a:rPr lang="en-US" smtClean="0"/>
              <a:t>‹#›</a:t>
            </a:fld>
            <a:endParaRPr lang="en-US"/>
          </a:p>
        </p:txBody>
      </p:sp>
    </p:spTree>
    <p:extLst>
      <p:ext uri="{BB962C8B-B14F-4D97-AF65-F5344CB8AC3E}">
        <p14:creationId xmlns:p14="http://schemas.microsoft.com/office/powerpoint/2010/main" val="1500583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17522F-C67E-4849-AD6D-070B1DFFB848}" type="datetime1">
              <a:rPr lang="en-US" smtClean="0"/>
              <a:t>10/14/2018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8D4192-2753-4076-A185-6990D7EA4EDA}" type="slidenum">
              <a:rPr lang="en-US" smtClean="0"/>
              <a:t>‹#›</a:t>
            </a:fld>
            <a:endParaRPr lang="en-US"/>
          </a:p>
        </p:txBody>
      </p:sp>
    </p:spTree>
    <p:extLst>
      <p:ext uri="{BB962C8B-B14F-4D97-AF65-F5344CB8AC3E}">
        <p14:creationId xmlns:p14="http://schemas.microsoft.com/office/powerpoint/2010/main" val="4240769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756908-0115-473F-893B-A2B62E1E67FD}" type="datetime1">
              <a:rPr lang="en-US" smtClean="0"/>
              <a:t>10/14/2018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8D4192-2753-4076-A185-6990D7EA4EDA}" type="slidenum">
              <a:rPr lang="en-US" smtClean="0"/>
              <a:t>‹#›</a:t>
            </a:fld>
            <a:endParaRPr lang="en-US"/>
          </a:p>
        </p:txBody>
      </p:sp>
    </p:spTree>
    <p:extLst>
      <p:ext uri="{BB962C8B-B14F-4D97-AF65-F5344CB8AC3E}">
        <p14:creationId xmlns:p14="http://schemas.microsoft.com/office/powerpoint/2010/main" val="2410771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53E48F-8F78-4876-9559-E23A1639AE3A}" type="datetime1">
              <a:rPr lang="en-US" smtClean="0"/>
              <a:t>10/14/2018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8D4192-2753-4076-A185-6990D7EA4EDA}" type="slidenum">
              <a:rPr lang="en-US" smtClean="0"/>
              <a:t>‹#›</a:t>
            </a:fld>
            <a:endParaRPr lang="en-US"/>
          </a:p>
        </p:txBody>
      </p:sp>
    </p:spTree>
    <p:extLst>
      <p:ext uri="{BB962C8B-B14F-4D97-AF65-F5344CB8AC3E}">
        <p14:creationId xmlns:p14="http://schemas.microsoft.com/office/powerpoint/2010/main" val="202289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2D6DC3-1A73-486C-B60F-8BE3871AD7BF}" type="datetime1">
              <a:rPr lang="en-US" smtClean="0"/>
              <a:t>10/14/2018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8D4192-2753-4076-A185-6990D7EA4EDA}" type="slidenum">
              <a:rPr lang="en-US" smtClean="0"/>
              <a:t>‹#›</a:t>
            </a:fld>
            <a:endParaRPr lang="en-US"/>
          </a:p>
        </p:txBody>
      </p:sp>
    </p:spTree>
    <p:extLst>
      <p:ext uri="{BB962C8B-B14F-4D97-AF65-F5344CB8AC3E}">
        <p14:creationId xmlns:p14="http://schemas.microsoft.com/office/powerpoint/2010/main" val="3580588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6BD80A-AB7C-4F58-8D5E-81112E254BBB}" type="datetime1">
              <a:rPr lang="en-US" smtClean="0"/>
              <a:t>10/14/2018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8D4192-2753-4076-A185-6990D7EA4EDA}" type="slidenum">
              <a:rPr lang="en-US" smtClean="0"/>
              <a:t>‹#›</a:t>
            </a:fld>
            <a:endParaRPr lang="en-US"/>
          </a:p>
        </p:txBody>
      </p:sp>
    </p:spTree>
    <p:extLst>
      <p:ext uri="{BB962C8B-B14F-4D97-AF65-F5344CB8AC3E}">
        <p14:creationId xmlns:p14="http://schemas.microsoft.com/office/powerpoint/2010/main" val="4080781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09346B9-F040-4D5C-B17F-E80AB414E1F1}" type="datetime1">
              <a:rPr lang="en-US" smtClean="0"/>
              <a:t>10/14/2018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8D4192-2753-4076-A185-6990D7EA4EDA}" type="slidenum">
              <a:rPr lang="en-US" smtClean="0"/>
              <a:t>‹#›</a:t>
            </a:fld>
            <a:endParaRPr lang="en-US"/>
          </a:p>
        </p:txBody>
      </p:sp>
    </p:spTree>
    <p:extLst>
      <p:ext uri="{BB962C8B-B14F-4D97-AF65-F5344CB8AC3E}">
        <p14:creationId xmlns:p14="http://schemas.microsoft.com/office/powerpoint/2010/main" val="243269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8595BF5-E935-4893-B0E4-2F9086B33AEE}" type="datetime1">
              <a:rPr lang="en-US" smtClean="0"/>
              <a:t>10/14/2018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8D4192-2753-4076-A185-6990D7EA4EDA}" type="slidenum">
              <a:rPr lang="en-US" smtClean="0"/>
              <a:t>‹#›</a:t>
            </a:fld>
            <a:endParaRPr lang="en-US"/>
          </a:p>
        </p:txBody>
      </p:sp>
    </p:spTree>
    <p:extLst>
      <p:ext uri="{BB962C8B-B14F-4D97-AF65-F5344CB8AC3E}">
        <p14:creationId xmlns:p14="http://schemas.microsoft.com/office/powerpoint/2010/main" val="3574465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C15783-171E-4484-9D3E-CE21F3E8C3EF}" type="datetime1">
              <a:rPr lang="en-US" smtClean="0"/>
              <a:t>10/14/2018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8D4192-2753-4076-A185-6990D7EA4EDA}" type="slidenum">
              <a:rPr lang="en-US" smtClean="0"/>
              <a:t>‹#›</a:t>
            </a:fld>
            <a:endParaRPr lang="en-US"/>
          </a:p>
        </p:txBody>
      </p:sp>
    </p:spTree>
    <p:extLst>
      <p:ext uri="{BB962C8B-B14F-4D97-AF65-F5344CB8AC3E}">
        <p14:creationId xmlns:p14="http://schemas.microsoft.com/office/powerpoint/2010/main" val="2742075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8A5483-56B0-451F-A834-331980377F9E}" type="datetime1">
              <a:rPr lang="en-US" smtClean="0"/>
              <a:t>10/14/2018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8D4192-2753-4076-A185-6990D7EA4EDA}" type="slidenum">
              <a:rPr lang="en-US" smtClean="0"/>
              <a:t>‹#›</a:t>
            </a:fld>
            <a:endParaRPr lang="en-US"/>
          </a:p>
        </p:txBody>
      </p:sp>
    </p:spTree>
    <p:extLst>
      <p:ext uri="{BB962C8B-B14F-4D97-AF65-F5344CB8AC3E}">
        <p14:creationId xmlns:p14="http://schemas.microsoft.com/office/powerpoint/2010/main" val="107433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8E031D-A4FF-4D71-BB30-78D1314518E1}" type="datetime1">
              <a:rPr lang="en-US" smtClean="0"/>
              <a:t>10/14/2018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8D4192-2753-4076-A185-6990D7EA4EDA}" type="slidenum">
              <a:rPr lang="en-US" smtClean="0"/>
              <a:t>‹#›</a:t>
            </a:fld>
            <a:endParaRPr lang="en-US"/>
          </a:p>
        </p:txBody>
      </p:sp>
    </p:spTree>
    <p:extLst>
      <p:ext uri="{BB962C8B-B14F-4D97-AF65-F5344CB8AC3E}">
        <p14:creationId xmlns:p14="http://schemas.microsoft.com/office/powerpoint/2010/main" val="904510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BBCA09-1B38-440F-85D5-82F6644D367B}" type="datetime1">
              <a:rPr lang="en-US" smtClean="0"/>
              <a:t>10/14/2018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8D4192-2753-4076-A185-6990D7EA4EDA}" type="slidenum">
              <a:rPr lang="en-US" smtClean="0"/>
              <a:t>‹#›</a:t>
            </a:fld>
            <a:endParaRPr lang="en-US"/>
          </a:p>
        </p:txBody>
      </p:sp>
    </p:spTree>
    <p:extLst>
      <p:ext uri="{BB962C8B-B14F-4D97-AF65-F5344CB8AC3E}">
        <p14:creationId xmlns:p14="http://schemas.microsoft.com/office/powerpoint/2010/main" val="1320008222"/>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15.png"/></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1.xml"/><Relationship Id="rId1" Type="http://schemas.openxmlformats.org/officeDocument/2006/relationships/slideLayout" Target="../slideLayouts/slideLayout1.xml"/><Relationship Id="rId5" Type="http://schemas.openxmlformats.org/officeDocument/2006/relationships/image" Target="../media/image23.png"/><Relationship Id="rId4" Type="http://schemas.openxmlformats.org/officeDocument/2006/relationships/image" Target="../media/image22.png"/></Relationships>
</file>

<file path=ppt/slides/_rels/slide22.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25.xml"/><Relationship Id="rId1" Type="http://schemas.openxmlformats.org/officeDocument/2006/relationships/slideLayout" Target="../slideLayouts/slideLayout1.xml"/><Relationship Id="rId5" Type="http://schemas.openxmlformats.org/officeDocument/2006/relationships/image" Target="../media/image28.png"/><Relationship Id="rId4" Type="http://schemas.openxmlformats.org/officeDocument/2006/relationships/image" Target="../media/image27.png"/></Relationships>
</file>

<file path=ppt/slides/_rels/slide26.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image" Target="../media/image30.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0"/>
            <a:ext cx="8763000" cy="609599"/>
          </a:xfrm>
        </p:spPr>
        <p:txBody>
          <a:bodyPr>
            <a:normAutofit/>
          </a:bodyPr>
          <a:lstStyle/>
          <a:p>
            <a:r>
              <a:rPr lang="en-US" sz="1800" i="1" dirty="0" smtClean="0"/>
              <a:t>Theory of machines						</a:t>
            </a:r>
            <a:r>
              <a:rPr lang="en-US" sz="1800" i="1" dirty="0" err="1" smtClean="0"/>
              <a:t>Wessam</a:t>
            </a:r>
            <a:r>
              <a:rPr lang="en-US" sz="1800" i="1" dirty="0" smtClean="0"/>
              <a:t> Al </a:t>
            </a:r>
            <a:r>
              <a:rPr lang="en-US" sz="1800" i="1" dirty="0" err="1" smtClean="0"/>
              <a:t>Azzawi</a:t>
            </a:r>
            <a:endParaRPr lang="en-US" sz="1800" i="1" dirty="0"/>
          </a:p>
        </p:txBody>
      </p:sp>
      <p:sp>
        <p:nvSpPr>
          <p:cNvPr id="3" name="Subtitle 2"/>
          <p:cNvSpPr>
            <a:spLocks noGrp="1"/>
          </p:cNvSpPr>
          <p:nvPr>
            <p:ph type="subTitle" idx="1"/>
          </p:nvPr>
        </p:nvSpPr>
        <p:spPr>
          <a:xfrm>
            <a:off x="381000" y="762000"/>
            <a:ext cx="8153400" cy="5410200"/>
          </a:xfrm>
        </p:spPr>
        <p:txBody>
          <a:bodyPr>
            <a:normAutofit fontScale="32500" lnSpcReduction="20000"/>
          </a:bodyPr>
          <a:lstStyle/>
          <a:p>
            <a:pPr algn="l"/>
            <a:r>
              <a:rPr lang="en-US" sz="6800" dirty="0" smtClean="0">
                <a:solidFill>
                  <a:schemeClr val="tx1"/>
                </a:solidFill>
              </a:rPr>
              <a:t>Introduction</a:t>
            </a:r>
            <a:r>
              <a:rPr lang="en-US" sz="6200" dirty="0" smtClean="0">
                <a:solidFill>
                  <a:schemeClr val="tx1"/>
                </a:solidFill>
              </a:rPr>
              <a:t>:</a:t>
            </a:r>
          </a:p>
          <a:p>
            <a:pPr marL="457200" indent="-457200" algn="l">
              <a:buFont typeface="Arial" panose="020B0604020202020204" pitchFamily="34" charset="0"/>
              <a:buChar char="•"/>
            </a:pPr>
            <a:r>
              <a:rPr lang="en-US" sz="6200" dirty="0" smtClean="0">
                <a:solidFill>
                  <a:schemeClr val="tx1"/>
                </a:solidFill>
              </a:rPr>
              <a:t>Definitions</a:t>
            </a:r>
          </a:p>
          <a:p>
            <a:pPr marL="914400" indent="-457200" algn="just">
              <a:buClr>
                <a:schemeClr val="tx1"/>
              </a:buClr>
              <a:buFont typeface="Wingdings" panose="05000000000000000000" pitchFamily="2" charset="2"/>
              <a:buChar char="§"/>
            </a:pPr>
            <a:r>
              <a:rPr lang="en-US" sz="5500" i="1" dirty="0" smtClean="0">
                <a:solidFill>
                  <a:schemeClr val="tx2"/>
                </a:solidFill>
              </a:rPr>
              <a:t>Theory of Machines </a:t>
            </a:r>
            <a:r>
              <a:rPr lang="en-US" sz="5500" dirty="0" smtClean="0">
                <a:solidFill>
                  <a:schemeClr val="tx1"/>
                </a:solidFill>
              </a:rPr>
              <a:t>is defined as that branch of Engineering-science, which deals with the study of relative motion between the various parts of a machine, and forces which act on them. </a:t>
            </a:r>
            <a:r>
              <a:rPr lang="en-US" sz="5500" i="1" dirty="0" smtClean="0">
                <a:solidFill>
                  <a:schemeClr val="tx2"/>
                </a:solidFill>
              </a:rPr>
              <a:t>Theory of Machines </a:t>
            </a:r>
            <a:r>
              <a:rPr lang="en-US" sz="5500" dirty="0" smtClean="0">
                <a:solidFill>
                  <a:schemeClr val="tx1"/>
                </a:solidFill>
              </a:rPr>
              <a:t>has four branches:</a:t>
            </a:r>
          </a:p>
          <a:p>
            <a:pPr marL="457200" algn="just"/>
            <a:endParaRPr lang="en-US" sz="3500" dirty="0" smtClean="0">
              <a:solidFill>
                <a:schemeClr val="tx1"/>
              </a:solidFill>
            </a:endParaRPr>
          </a:p>
          <a:p>
            <a:pPr marL="1320800" lvl="3" indent="-406400" algn="just">
              <a:buClr>
                <a:schemeClr val="tx1"/>
              </a:buClr>
              <a:buFont typeface="+mj-lt"/>
              <a:buAutoNum type="arabicPeriod"/>
            </a:pPr>
            <a:r>
              <a:rPr lang="en-US" sz="5500" i="1" dirty="0" smtClean="0">
                <a:solidFill>
                  <a:schemeClr val="tx2"/>
                </a:solidFill>
              </a:rPr>
              <a:t>Kinematics</a:t>
            </a:r>
            <a:r>
              <a:rPr lang="en-US" sz="5500" dirty="0" smtClean="0">
                <a:solidFill>
                  <a:schemeClr val="tx1"/>
                </a:solidFill>
              </a:rPr>
              <a:t> </a:t>
            </a:r>
            <a:r>
              <a:rPr lang="en-US" sz="5500" dirty="0">
                <a:solidFill>
                  <a:schemeClr val="tx1"/>
                </a:solidFill>
              </a:rPr>
              <a:t>It is that branch of </a:t>
            </a:r>
            <a:r>
              <a:rPr lang="en-US" sz="5500" i="1" dirty="0">
                <a:solidFill>
                  <a:schemeClr val="tx2"/>
                </a:solidFill>
              </a:rPr>
              <a:t>Theory of Machines</a:t>
            </a:r>
            <a:r>
              <a:rPr lang="en-US" sz="5500" dirty="0">
                <a:solidFill>
                  <a:schemeClr val="tx1"/>
                </a:solidFill>
              </a:rPr>
              <a:t> which deals with the relative motion between the various parts of the machines</a:t>
            </a:r>
            <a:r>
              <a:rPr lang="en-US" sz="5500" dirty="0" smtClean="0">
                <a:solidFill>
                  <a:schemeClr val="tx1"/>
                </a:solidFill>
              </a:rPr>
              <a:t>.</a:t>
            </a:r>
          </a:p>
          <a:p>
            <a:pPr marL="1320800" lvl="3" indent="-406400" algn="just">
              <a:buClr>
                <a:schemeClr val="tx1"/>
              </a:buClr>
              <a:buFont typeface="+mj-lt"/>
              <a:buAutoNum type="arabicPeriod"/>
            </a:pPr>
            <a:endParaRPr lang="en-US" sz="5500" dirty="0" smtClean="0">
              <a:solidFill>
                <a:schemeClr val="tx1"/>
              </a:solidFill>
            </a:endParaRPr>
          </a:p>
          <a:p>
            <a:pPr marL="1320800" indent="-406400" algn="just">
              <a:buFont typeface="+mj-lt"/>
              <a:buAutoNum type="arabicPeriod" startAt="2"/>
            </a:pPr>
            <a:r>
              <a:rPr lang="en-US" sz="5500" i="1" dirty="0">
                <a:solidFill>
                  <a:schemeClr val="tx2"/>
                </a:solidFill>
              </a:rPr>
              <a:t>Dynamics.</a:t>
            </a:r>
            <a:r>
              <a:rPr lang="en-US" sz="5500" dirty="0">
                <a:solidFill>
                  <a:schemeClr val="tx1"/>
                </a:solidFill>
              </a:rPr>
              <a:t> It is that branch of </a:t>
            </a:r>
            <a:r>
              <a:rPr lang="en-US" sz="5500" i="1" dirty="0">
                <a:solidFill>
                  <a:schemeClr val="tx2"/>
                </a:solidFill>
              </a:rPr>
              <a:t>Theory of Machines</a:t>
            </a:r>
            <a:r>
              <a:rPr lang="en-US" sz="5500" dirty="0" smtClean="0">
                <a:solidFill>
                  <a:schemeClr val="tx1"/>
                </a:solidFill>
              </a:rPr>
              <a:t> which </a:t>
            </a:r>
            <a:r>
              <a:rPr lang="en-US" sz="5500" dirty="0">
                <a:solidFill>
                  <a:schemeClr val="tx1"/>
                </a:solidFill>
              </a:rPr>
              <a:t>deals with the forces and their effects, while </a:t>
            </a:r>
            <a:r>
              <a:rPr lang="en-US" sz="5500" dirty="0" smtClean="0">
                <a:solidFill>
                  <a:schemeClr val="tx1"/>
                </a:solidFill>
              </a:rPr>
              <a:t>acting upon </a:t>
            </a:r>
            <a:r>
              <a:rPr lang="en-US" sz="5500" dirty="0">
                <a:solidFill>
                  <a:schemeClr val="tx1"/>
                </a:solidFill>
              </a:rPr>
              <a:t>the machine parts in motion</a:t>
            </a:r>
            <a:r>
              <a:rPr lang="en-US" sz="5500" dirty="0" smtClean="0">
                <a:solidFill>
                  <a:schemeClr val="tx1"/>
                </a:solidFill>
              </a:rPr>
              <a:t>.</a:t>
            </a:r>
          </a:p>
          <a:p>
            <a:pPr marL="1320800" indent="-406400" algn="just">
              <a:buFont typeface="+mj-lt"/>
              <a:buAutoNum type="arabicPeriod" startAt="2"/>
            </a:pPr>
            <a:endParaRPr lang="en-US" sz="5500" dirty="0" smtClean="0">
              <a:solidFill>
                <a:schemeClr val="tx1"/>
              </a:solidFill>
            </a:endParaRPr>
          </a:p>
          <a:p>
            <a:pPr marL="1320800" indent="-406400" algn="just">
              <a:buClr>
                <a:schemeClr val="tx1"/>
              </a:buClr>
              <a:buFont typeface="+mj-lt"/>
              <a:buAutoNum type="arabicPeriod" startAt="2"/>
            </a:pPr>
            <a:r>
              <a:rPr lang="en-US" sz="5500" i="1" dirty="0">
                <a:solidFill>
                  <a:schemeClr val="tx2"/>
                </a:solidFill>
              </a:rPr>
              <a:t>Kinetics.</a:t>
            </a:r>
            <a:r>
              <a:rPr lang="en-US" sz="5500" dirty="0" smtClean="0">
                <a:solidFill>
                  <a:schemeClr val="tx1"/>
                </a:solidFill>
              </a:rPr>
              <a:t> It is that branch of </a:t>
            </a:r>
            <a:r>
              <a:rPr lang="en-US" sz="5500" i="1" dirty="0">
                <a:solidFill>
                  <a:schemeClr val="tx2"/>
                </a:solidFill>
              </a:rPr>
              <a:t>Theory of Machines</a:t>
            </a:r>
            <a:r>
              <a:rPr lang="en-US" sz="5500" dirty="0" smtClean="0">
                <a:solidFill>
                  <a:schemeClr val="tx1"/>
                </a:solidFill>
              </a:rPr>
              <a:t> which deals with the inertia forces which arise from the combined effect of the mass and motion of the machine parts.</a:t>
            </a:r>
          </a:p>
          <a:p>
            <a:pPr marL="1320800" indent="-406400" algn="just">
              <a:buClr>
                <a:schemeClr val="tx1"/>
              </a:buClr>
              <a:buFont typeface="+mj-lt"/>
              <a:buAutoNum type="arabicPeriod" startAt="2"/>
            </a:pPr>
            <a:endParaRPr lang="en-US" sz="5500" dirty="0" smtClean="0">
              <a:solidFill>
                <a:schemeClr val="tx1"/>
              </a:solidFill>
            </a:endParaRPr>
          </a:p>
          <a:p>
            <a:pPr marL="1320800" indent="-406400" algn="just">
              <a:buClr>
                <a:schemeClr val="tx1"/>
              </a:buClr>
              <a:buFont typeface="+mj-lt"/>
              <a:buAutoNum type="arabicPeriod" startAt="2"/>
            </a:pPr>
            <a:r>
              <a:rPr lang="en-US" sz="5500" i="1" dirty="0">
                <a:solidFill>
                  <a:schemeClr val="tx2"/>
                </a:solidFill>
              </a:rPr>
              <a:t>Statics.</a:t>
            </a:r>
            <a:r>
              <a:rPr lang="en-US" sz="5500" dirty="0" smtClean="0">
                <a:solidFill>
                  <a:schemeClr val="tx1"/>
                </a:solidFill>
              </a:rPr>
              <a:t> It is that branch of </a:t>
            </a:r>
            <a:r>
              <a:rPr lang="en-US" sz="5500" i="1" dirty="0">
                <a:solidFill>
                  <a:schemeClr val="tx2"/>
                </a:solidFill>
              </a:rPr>
              <a:t>Theory of Machines</a:t>
            </a:r>
            <a:r>
              <a:rPr lang="en-US" sz="5500" dirty="0" smtClean="0">
                <a:solidFill>
                  <a:schemeClr val="tx1"/>
                </a:solidFill>
              </a:rPr>
              <a:t> which deals with the forces and their effects while the machine parts are at rest. The mass of the parts is assumed to be negligible.</a:t>
            </a:r>
            <a:endParaRPr lang="en-US" sz="5500" dirty="0">
              <a:solidFill>
                <a:schemeClr val="tx1"/>
              </a:solidFill>
            </a:endParaRPr>
          </a:p>
          <a:p>
            <a:pPr marL="914400" indent="-457200" algn="just">
              <a:buFont typeface="Wingdings" panose="05000000000000000000" pitchFamily="2" charset="2"/>
              <a:buChar char="§"/>
            </a:pPr>
            <a:endParaRPr lang="en-US" sz="5500" dirty="0" smtClean="0">
              <a:solidFill>
                <a:schemeClr val="tx1"/>
              </a:solidFill>
            </a:endParaRPr>
          </a:p>
          <a:p>
            <a:pPr marL="457200" algn="just"/>
            <a:endParaRPr lang="en-US" sz="3500" dirty="0" smtClean="0">
              <a:solidFill>
                <a:schemeClr val="tx1"/>
              </a:solidFill>
            </a:endParaRPr>
          </a:p>
          <a:p>
            <a:pPr marL="457200" algn="just"/>
            <a:endParaRPr lang="en-US" sz="3500" dirty="0">
              <a:solidFill>
                <a:schemeClr val="tx1"/>
              </a:solidFill>
            </a:endParaRPr>
          </a:p>
        </p:txBody>
      </p:sp>
      <p:sp>
        <p:nvSpPr>
          <p:cNvPr id="4" name="Slide Number Placeholder 3"/>
          <p:cNvSpPr>
            <a:spLocks noGrp="1"/>
          </p:cNvSpPr>
          <p:nvPr>
            <p:ph type="sldNum" sz="quarter" idx="12"/>
          </p:nvPr>
        </p:nvSpPr>
        <p:spPr/>
        <p:txBody>
          <a:bodyPr/>
          <a:lstStyle/>
          <a:p>
            <a:fld id="{D88D4192-2753-4076-A185-6990D7EA4EDA}" type="slidenum">
              <a:rPr lang="en-US" smtClean="0"/>
              <a:t>1</a:t>
            </a:fld>
            <a:endParaRPr lang="en-US"/>
          </a:p>
        </p:txBody>
      </p:sp>
      <p:sp>
        <p:nvSpPr>
          <p:cNvPr id="5" name="Date Placeholder 4"/>
          <p:cNvSpPr>
            <a:spLocks noGrp="1"/>
          </p:cNvSpPr>
          <p:nvPr>
            <p:ph type="dt" sz="half" idx="10"/>
          </p:nvPr>
        </p:nvSpPr>
        <p:spPr/>
        <p:txBody>
          <a:bodyPr/>
          <a:lstStyle/>
          <a:p>
            <a:fld id="{D0EF88A6-7085-4034-9183-7DDB7227ED7B}" type="datetime1">
              <a:rPr lang="en-US" smtClean="0"/>
              <a:t>10/14/2018</a:t>
            </a:fld>
            <a:endParaRPr lang="en-US"/>
          </a:p>
        </p:txBody>
      </p:sp>
      <p:cxnSp>
        <p:nvCxnSpPr>
          <p:cNvPr id="8" name="Straight Connector 7"/>
          <p:cNvCxnSpPr/>
          <p:nvPr/>
        </p:nvCxnSpPr>
        <p:spPr>
          <a:xfrm>
            <a:off x="381000" y="685800"/>
            <a:ext cx="84582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6132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0"/>
            <a:ext cx="8763000" cy="609599"/>
          </a:xfrm>
        </p:spPr>
        <p:txBody>
          <a:bodyPr>
            <a:normAutofit/>
          </a:bodyPr>
          <a:lstStyle/>
          <a:p>
            <a:r>
              <a:rPr lang="en-US" sz="1800" i="1" dirty="0" smtClean="0"/>
              <a:t>Theory of machines						</a:t>
            </a:r>
            <a:r>
              <a:rPr lang="en-US" sz="1800" i="1" dirty="0" err="1" smtClean="0"/>
              <a:t>Wessam</a:t>
            </a:r>
            <a:r>
              <a:rPr lang="en-US" sz="1800" i="1" dirty="0" smtClean="0"/>
              <a:t> Al </a:t>
            </a:r>
            <a:r>
              <a:rPr lang="en-US" sz="1800" i="1" dirty="0" err="1" smtClean="0"/>
              <a:t>Azzawi</a:t>
            </a:r>
            <a:endParaRPr lang="en-US" sz="1800" i="1" dirty="0"/>
          </a:p>
        </p:txBody>
      </p:sp>
      <p:sp>
        <p:nvSpPr>
          <p:cNvPr id="3" name="Subtitle 2"/>
          <p:cNvSpPr>
            <a:spLocks noGrp="1"/>
          </p:cNvSpPr>
          <p:nvPr>
            <p:ph type="subTitle" idx="1"/>
          </p:nvPr>
        </p:nvSpPr>
        <p:spPr>
          <a:xfrm>
            <a:off x="381000" y="762000"/>
            <a:ext cx="8153400" cy="5638800"/>
          </a:xfrm>
        </p:spPr>
        <p:txBody>
          <a:bodyPr>
            <a:normAutofit/>
          </a:bodyPr>
          <a:lstStyle/>
          <a:p>
            <a:pPr algn="l"/>
            <a:r>
              <a:rPr lang="en-US" sz="2600" dirty="0">
                <a:solidFill>
                  <a:schemeClr val="tx1"/>
                </a:solidFill>
              </a:rPr>
              <a:t>Kinematics of Motion</a:t>
            </a:r>
            <a:r>
              <a:rPr lang="en-US" sz="2600" dirty="0" smtClean="0">
                <a:solidFill>
                  <a:schemeClr val="tx1"/>
                </a:solidFill>
              </a:rPr>
              <a:t>:</a:t>
            </a:r>
          </a:p>
          <a:p>
            <a:pPr marL="977900" indent="-292100" algn="just">
              <a:buSzPct val="80000"/>
              <a:buFont typeface="Wingdings" panose="05000000000000000000" pitchFamily="2" charset="2"/>
              <a:buChar char="§"/>
            </a:pPr>
            <a:r>
              <a:rPr lang="en-US" sz="2200" i="1" dirty="0">
                <a:solidFill>
                  <a:schemeClr val="tx2"/>
                </a:solidFill>
              </a:rPr>
              <a:t>Equations of Linear </a:t>
            </a:r>
            <a:r>
              <a:rPr lang="en-US" sz="2200" i="1" dirty="0" smtClean="0">
                <a:solidFill>
                  <a:schemeClr val="tx2"/>
                </a:solidFill>
              </a:rPr>
              <a:t>Motion</a:t>
            </a:r>
          </a:p>
          <a:p>
            <a:pPr marL="1435100" indent="-406400" algn="just">
              <a:buSzPct val="80000"/>
              <a:buFont typeface="+mj-lt"/>
              <a:buAutoNum type="arabicPeriod"/>
            </a:pPr>
            <a:r>
              <a:rPr lang="en-US" sz="2400" b="0" i="1" u="none" strike="noStrike" baseline="0" dirty="0" smtClean="0">
                <a:solidFill>
                  <a:srgbClr val="231F20"/>
                </a:solidFill>
                <a:latin typeface="Times New Roman"/>
              </a:rPr>
              <a:t>v </a:t>
            </a:r>
            <a:r>
              <a:rPr lang="en-US" sz="2400" b="0" i="0" u="none" strike="noStrike" baseline="0" dirty="0" smtClean="0">
                <a:solidFill>
                  <a:srgbClr val="231F20"/>
                </a:solidFill>
                <a:latin typeface="Times New Roman"/>
              </a:rPr>
              <a:t>= </a:t>
            </a:r>
            <a:r>
              <a:rPr lang="en-US" sz="2400" b="0" i="1" u="none" strike="noStrike" baseline="0" dirty="0" smtClean="0">
                <a:solidFill>
                  <a:srgbClr val="231F20"/>
                </a:solidFill>
                <a:latin typeface="Times New Roman"/>
              </a:rPr>
              <a:t>u </a:t>
            </a:r>
            <a:r>
              <a:rPr lang="en-US" sz="2400" b="0" i="0" u="none" strike="noStrike" baseline="0" dirty="0" smtClean="0">
                <a:solidFill>
                  <a:srgbClr val="231F20"/>
                </a:solidFill>
                <a:latin typeface="Times New Roman"/>
              </a:rPr>
              <a:t>+ </a:t>
            </a:r>
            <a:r>
              <a:rPr lang="en-US" sz="2400" b="0" i="1" u="none" strike="noStrike" baseline="0" dirty="0" smtClean="0">
                <a:solidFill>
                  <a:srgbClr val="231F20"/>
                </a:solidFill>
                <a:latin typeface="Times New Roman"/>
              </a:rPr>
              <a:t>a.t</a:t>
            </a:r>
          </a:p>
          <a:p>
            <a:pPr marL="1435100" indent="-406400" algn="just">
              <a:buSzPct val="80000"/>
              <a:buFont typeface="+mj-lt"/>
              <a:buAutoNum type="arabicPeriod"/>
            </a:pPr>
            <a:r>
              <a:rPr lang="en-US" sz="2400" b="0" i="1" u="none" strike="noStrike" baseline="0" dirty="0" smtClean="0">
                <a:solidFill>
                  <a:srgbClr val="231F20"/>
                </a:solidFill>
                <a:latin typeface="Times New Roman"/>
              </a:rPr>
              <a:t>s = u.t +1/2 a.t</a:t>
            </a:r>
            <a:r>
              <a:rPr lang="en-US" sz="2400" b="0" i="1" u="none" strike="noStrike" baseline="30000" dirty="0" smtClean="0">
                <a:solidFill>
                  <a:srgbClr val="231F20"/>
                </a:solidFill>
                <a:latin typeface="Times New Roman"/>
              </a:rPr>
              <a:t>2</a:t>
            </a:r>
          </a:p>
          <a:p>
            <a:pPr marL="1485900" indent="-457200" algn="just">
              <a:buSzPct val="80000"/>
              <a:buFont typeface="+mj-lt"/>
              <a:buAutoNum type="arabicPeriod"/>
            </a:pPr>
            <a:r>
              <a:rPr lang="en-US" sz="2400" b="0" i="1" u="none" strike="noStrike" baseline="0" dirty="0" smtClean="0">
                <a:solidFill>
                  <a:srgbClr val="231F20"/>
                </a:solidFill>
                <a:latin typeface="Times New Roman"/>
              </a:rPr>
              <a:t>v</a:t>
            </a:r>
            <a:r>
              <a:rPr lang="en-US" sz="2400" i="1" baseline="30000" dirty="0">
                <a:solidFill>
                  <a:srgbClr val="231F20"/>
                </a:solidFill>
                <a:latin typeface="Times New Roman"/>
              </a:rPr>
              <a:t>2</a:t>
            </a:r>
            <a:r>
              <a:rPr lang="en-US" sz="1400" b="0" i="0" u="none" strike="noStrike" baseline="30000" dirty="0" smtClean="0">
                <a:solidFill>
                  <a:srgbClr val="231F20"/>
                </a:solidFill>
                <a:latin typeface="Times New Roman"/>
              </a:rPr>
              <a:t> </a:t>
            </a:r>
            <a:r>
              <a:rPr lang="en-US" sz="2400" b="0" i="0" u="none" strike="noStrike" baseline="0" dirty="0" smtClean="0">
                <a:solidFill>
                  <a:srgbClr val="231F20"/>
                </a:solidFill>
                <a:latin typeface="Times New Roman"/>
              </a:rPr>
              <a:t>= </a:t>
            </a:r>
            <a:r>
              <a:rPr lang="en-US" sz="2400" b="0" i="1" u="none" strike="noStrike" baseline="0" dirty="0" smtClean="0">
                <a:solidFill>
                  <a:srgbClr val="231F20"/>
                </a:solidFill>
                <a:latin typeface="Times New Roman"/>
              </a:rPr>
              <a:t>u</a:t>
            </a:r>
            <a:r>
              <a:rPr lang="en-US" sz="2400" i="1" baseline="30000" dirty="0">
                <a:solidFill>
                  <a:srgbClr val="231F20"/>
                </a:solidFill>
                <a:latin typeface="Times New Roman"/>
              </a:rPr>
              <a:t>2</a:t>
            </a:r>
            <a:r>
              <a:rPr lang="en-US" sz="800" b="0" i="0" u="none" strike="noStrike" baseline="0" dirty="0" smtClean="0">
                <a:solidFill>
                  <a:srgbClr val="231F20"/>
                </a:solidFill>
                <a:latin typeface="Times New Roman"/>
              </a:rPr>
              <a:t> </a:t>
            </a:r>
            <a:r>
              <a:rPr lang="en-US" sz="2400" b="0" i="0" u="none" strike="noStrike" baseline="0" dirty="0" smtClean="0">
                <a:solidFill>
                  <a:srgbClr val="231F20"/>
                </a:solidFill>
                <a:latin typeface="Times New Roman"/>
              </a:rPr>
              <a:t>+ 2</a:t>
            </a:r>
            <a:r>
              <a:rPr lang="en-US" sz="2400" b="0" i="1" u="none" strike="noStrike" baseline="0" dirty="0" smtClean="0">
                <a:solidFill>
                  <a:srgbClr val="231F20"/>
                </a:solidFill>
                <a:latin typeface="Times New Roman"/>
              </a:rPr>
              <a:t>a.s</a:t>
            </a:r>
          </a:p>
          <a:p>
            <a:pPr marL="1485900" indent="-457200" algn="just">
              <a:buSzPct val="80000"/>
              <a:buFont typeface="+mj-lt"/>
              <a:buAutoNum type="arabicPeriod"/>
            </a:pPr>
            <a:r>
              <a:rPr lang="en-US" sz="2200" dirty="0" smtClean="0">
                <a:solidFill>
                  <a:schemeClr val="tx1"/>
                </a:solidFill>
              </a:rPr>
              <a:t> </a:t>
            </a:r>
          </a:p>
          <a:p>
            <a:pPr marL="1485900" indent="-457200" algn="just">
              <a:buSzPct val="80000"/>
              <a:buFont typeface="+mj-lt"/>
              <a:buAutoNum type="arabicPeriod"/>
            </a:pPr>
            <a:endParaRPr lang="en-US" sz="2200" dirty="0">
              <a:solidFill>
                <a:schemeClr val="tx1"/>
              </a:solidFill>
            </a:endParaRPr>
          </a:p>
          <a:p>
            <a:pPr algn="l"/>
            <a:r>
              <a:rPr lang="en-US" sz="2200" dirty="0">
                <a:solidFill>
                  <a:schemeClr val="tx1"/>
                </a:solidFill>
              </a:rPr>
              <a:t>where 	u = Initial velocity of the body,</a:t>
            </a:r>
          </a:p>
          <a:p>
            <a:pPr algn="l"/>
            <a:r>
              <a:rPr lang="en-US" sz="2200" dirty="0">
                <a:solidFill>
                  <a:schemeClr val="tx1"/>
                </a:solidFill>
              </a:rPr>
              <a:t>	v = Final velocity of the body,</a:t>
            </a:r>
          </a:p>
          <a:p>
            <a:pPr algn="l"/>
            <a:r>
              <a:rPr lang="en-US" sz="2200" dirty="0">
                <a:solidFill>
                  <a:schemeClr val="tx1"/>
                </a:solidFill>
              </a:rPr>
              <a:t>	a = Acceleration of the body,</a:t>
            </a:r>
          </a:p>
          <a:p>
            <a:pPr algn="l"/>
            <a:r>
              <a:rPr lang="en-US" sz="2200" dirty="0">
                <a:solidFill>
                  <a:schemeClr val="tx1"/>
                </a:solidFill>
              </a:rPr>
              <a:t>	s = Displacement of the body in time t seconds, and</a:t>
            </a:r>
          </a:p>
          <a:p>
            <a:pPr algn="l"/>
            <a:r>
              <a:rPr lang="en-US" sz="2200" dirty="0">
                <a:solidFill>
                  <a:schemeClr val="tx1"/>
                </a:solidFill>
              </a:rPr>
              <a:t>	v</a:t>
            </a:r>
            <a:r>
              <a:rPr lang="en-US" sz="2200" baseline="-25000" dirty="0">
                <a:solidFill>
                  <a:schemeClr val="tx1"/>
                </a:solidFill>
              </a:rPr>
              <a:t>av</a:t>
            </a:r>
            <a:r>
              <a:rPr lang="en-US" sz="2200" dirty="0">
                <a:solidFill>
                  <a:schemeClr val="tx1"/>
                </a:solidFill>
              </a:rPr>
              <a:t> = Average velocity of the body during the motion</a:t>
            </a:r>
            <a:r>
              <a:rPr lang="en-US" sz="2400" b="0" i="0" u="none" strike="noStrike" baseline="0" dirty="0" smtClean="0">
                <a:solidFill>
                  <a:srgbClr val="231F20"/>
                </a:solidFill>
                <a:latin typeface="Times New Roman"/>
              </a:rPr>
              <a:t>.</a:t>
            </a:r>
            <a:endParaRPr lang="en-US" sz="2200" dirty="0">
              <a:solidFill>
                <a:schemeClr val="tx1"/>
              </a:solidFill>
            </a:endParaRPr>
          </a:p>
        </p:txBody>
      </p:sp>
      <p:sp>
        <p:nvSpPr>
          <p:cNvPr id="4" name="Slide Number Placeholder 3"/>
          <p:cNvSpPr>
            <a:spLocks noGrp="1"/>
          </p:cNvSpPr>
          <p:nvPr>
            <p:ph type="sldNum" sz="quarter" idx="12"/>
          </p:nvPr>
        </p:nvSpPr>
        <p:spPr/>
        <p:txBody>
          <a:bodyPr/>
          <a:lstStyle/>
          <a:p>
            <a:fld id="{D88D4192-2753-4076-A185-6990D7EA4EDA}" type="slidenum">
              <a:rPr lang="en-US" smtClean="0"/>
              <a:t>10</a:t>
            </a:fld>
            <a:endParaRPr lang="en-US"/>
          </a:p>
        </p:txBody>
      </p:sp>
      <p:sp>
        <p:nvSpPr>
          <p:cNvPr id="5" name="Date Placeholder 4"/>
          <p:cNvSpPr>
            <a:spLocks noGrp="1"/>
          </p:cNvSpPr>
          <p:nvPr>
            <p:ph type="dt" sz="half" idx="10"/>
          </p:nvPr>
        </p:nvSpPr>
        <p:spPr/>
        <p:txBody>
          <a:bodyPr/>
          <a:lstStyle/>
          <a:p>
            <a:fld id="{D0EF88A6-7085-4034-9183-7DDB7227ED7B}" type="datetime1">
              <a:rPr lang="en-US" smtClean="0"/>
              <a:t>10/14/2018</a:t>
            </a:fld>
            <a:endParaRPr lang="en-US"/>
          </a:p>
        </p:txBody>
      </p:sp>
      <p:cxnSp>
        <p:nvCxnSpPr>
          <p:cNvPr id="8" name="Straight Connector 7"/>
          <p:cNvCxnSpPr/>
          <p:nvPr/>
        </p:nvCxnSpPr>
        <p:spPr>
          <a:xfrm>
            <a:off x="381000" y="685800"/>
            <a:ext cx="84582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36681" y="2927347"/>
            <a:ext cx="2322029" cy="600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029881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0"/>
            <a:ext cx="8763000" cy="609599"/>
          </a:xfrm>
        </p:spPr>
        <p:txBody>
          <a:bodyPr>
            <a:normAutofit/>
          </a:bodyPr>
          <a:lstStyle/>
          <a:p>
            <a:r>
              <a:rPr lang="en-US" sz="1800" i="1" dirty="0" smtClean="0"/>
              <a:t>Theory of machines						</a:t>
            </a:r>
            <a:r>
              <a:rPr lang="en-US" sz="1800" i="1" dirty="0" err="1" smtClean="0"/>
              <a:t>Wessam</a:t>
            </a:r>
            <a:r>
              <a:rPr lang="en-US" sz="1800" i="1" dirty="0" smtClean="0"/>
              <a:t> Al </a:t>
            </a:r>
            <a:r>
              <a:rPr lang="en-US" sz="1800" i="1" dirty="0" err="1" smtClean="0"/>
              <a:t>Azzawi</a:t>
            </a:r>
            <a:endParaRPr lang="en-US" sz="1800" i="1" dirty="0"/>
          </a:p>
        </p:txBody>
      </p:sp>
      <p:sp>
        <p:nvSpPr>
          <p:cNvPr id="3" name="Subtitle 2"/>
          <p:cNvSpPr>
            <a:spLocks noGrp="1"/>
          </p:cNvSpPr>
          <p:nvPr>
            <p:ph type="subTitle" idx="1"/>
          </p:nvPr>
        </p:nvSpPr>
        <p:spPr>
          <a:xfrm>
            <a:off x="381000" y="762000"/>
            <a:ext cx="8153400" cy="5638800"/>
          </a:xfrm>
        </p:spPr>
        <p:txBody>
          <a:bodyPr>
            <a:normAutofit/>
          </a:bodyPr>
          <a:lstStyle/>
          <a:p>
            <a:pPr algn="l"/>
            <a:r>
              <a:rPr lang="en-US" sz="2600" dirty="0">
                <a:solidFill>
                  <a:schemeClr val="tx1"/>
                </a:solidFill>
              </a:rPr>
              <a:t>Kinematics of Motion</a:t>
            </a:r>
            <a:r>
              <a:rPr lang="en-US" sz="2600" dirty="0" smtClean="0">
                <a:solidFill>
                  <a:schemeClr val="tx1"/>
                </a:solidFill>
              </a:rPr>
              <a:t>:</a:t>
            </a:r>
          </a:p>
        </p:txBody>
      </p:sp>
      <p:sp>
        <p:nvSpPr>
          <p:cNvPr id="4" name="Slide Number Placeholder 3"/>
          <p:cNvSpPr>
            <a:spLocks noGrp="1"/>
          </p:cNvSpPr>
          <p:nvPr>
            <p:ph type="sldNum" sz="quarter" idx="12"/>
          </p:nvPr>
        </p:nvSpPr>
        <p:spPr/>
        <p:txBody>
          <a:bodyPr/>
          <a:lstStyle/>
          <a:p>
            <a:fld id="{D88D4192-2753-4076-A185-6990D7EA4EDA}" type="slidenum">
              <a:rPr lang="en-US" smtClean="0"/>
              <a:t>11</a:t>
            </a:fld>
            <a:endParaRPr lang="en-US"/>
          </a:p>
        </p:txBody>
      </p:sp>
      <p:sp>
        <p:nvSpPr>
          <p:cNvPr id="5" name="Date Placeholder 4"/>
          <p:cNvSpPr>
            <a:spLocks noGrp="1"/>
          </p:cNvSpPr>
          <p:nvPr>
            <p:ph type="dt" sz="half" idx="10"/>
          </p:nvPr>
        </p:nvSpPr>
        <p:spPr/>
        <p:txBody>
          <a:bodyPr/>
          <a:lstStyle/>
          <a:p>
            <a:fld id="{D0EF88A6-7085-4034-9183-7DDB7227ED7B}" type="datetime1">
              <a:rPr lang="en-US" smtClean="0"/>
              <a:t>10/14/2018</a:t>
            </a:fld>
            <a:endParaRPr lang="en-US"/>
          </a:p>
        </p:txBody>
      </p:sp>
      <p:cxnSp>
        <p:nvCxnSpPr>
          <p:cNvPr id="8" name="Straight Connector 7"/>
          <p:cNvCxnSpPr/>
          <p:nvPr/>
        </p:nvCxnSpPr>
        <p:spPr>
          <a:xfrm>
            <a:off x="381000" y="685800"/>
            <a:ext cx="84582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355600" y="1371600"/>
            <a:ext cx="8458200" cy="1446550"/>
          </a:xfrm>
          <a:prstGeom prst="rect">
            <a:avLst/>
          </a:prstGeom>
        </p:spPr>
        <p:txBody>
          <a:bodyPr wrap="square">
            <a:spAutoFit/>
          </a:bodyPr>
          <a:lstStyle/>
          <a:p>
            <a:r>
              <a:rPr lang="en-US" sz="2200" i="1" dirty="0" smtClean="0">
                <a:solidFill>
                  <a:schemeClr val="tx2"/>
                </a:solidFill>
              </a:rPr>
              <a:t>Example.1 : </a:t>
            </a:r>
            <a:r>
              <a:rPr lang="en-US" sz="2200" dirty="0"/>
              <a:t>The motion of a particle is given by a = t</a:t>
            </a:r>
            <a:r>
              <a:rPr lang="en-US" sz="2200" baseline="30000" dirty="0"/>
              <a:t>3</a:t>
            </a:r>
            <a:r>
              <a:rPr lang="en-US" sz="2200" dirty="0"/>
              <a:t> – 3t</a:t>
            </a:r>
            <a:r>
              <a:rPr lang="en-US" sz="2200" baseline="30000" dirty="0"/>
              <a:t>2</a:t>
            </a:r>
            <a:r>
              <a:rPr lang="en-US" sz="2200" dirty="0"/>
              <a:t> + 5, where a is the </a:t>
            </a:r>
            <a:r>
              <a:rPr lang="en-US" sz="2200" dirty="0" smtClean="0"/>
              <a:t>acceleration in </a:t>
            </a:r>
            <a:r>
              <a:rPr lang="en-US" sz="2200" dirty="0"/>
              <a:t>m/s</a:t>
            </a:r>
            <a:r>
              <a:rPr lang="en-US" sz="2200" baseline="30000" dirty="0"/>
              <a:t>2 </a:t>
            </a:r>
            <a:r>
              <a:rPr lang="en-US" sz="2200" dirty="0"/>
              <a:t>and t is the time in seconds. The velocity of the particle at t = 1 second is 6.25 m/s, and the displacement is 8.30 </a:t>
            </a:r>
            <a:r>
              <a:rPr lang="en-US" sz="2200" dirty="0" err="1"/>
              <a:t>metres</a:t>
            </a:r>
            <a:r>
              <a:rPr lang="en-US" sz="2200" dirty="0"/>
              <a:t>. Calculate the displacement and the velocity at t = 2 seconds.</a:t>
            </a:r>
          </a:p>
        </p:txBody>
      </p:sp>
      <p:pic>
        <p:nvPicPr>
          <p:cNvPr id="819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5600" y="3048000"/>
            <a:ext cx="7296150" cy="3305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794076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0"/>
            <a:ext cx="8763000" cy="609599"/>
          </a:xfrm>
        </p:spPr>
        <p:txBody>
          <a:bodyPr>
            <a:normAutofit/>
          </a:bodyPr>
          <a:lstStyle/>
          <a:p>
            <a:r>
              <a:rPr lang="en-US" sz="1800" i="1" dirty="0" smtClean="0"/>
              <a:t>Theory of machines						</a:t>
            </a:r>
            <a:r>
              <a:rPr lang="en-US" sz="1800" i="1" dirty="0" err="1" smtClean="0"/>
              <a:t>Wessam</a:t>
            </a:r>
            <a:r>
              <a:rPr lang="en-US" sz="1800" i="1" dirty="0" smtClean="0"/>
              <a:t> Al </a:t>
            </a:r>
            <a:r>
              <a:rPr lang="en-US" sz="1800" i="1" dirty="0" err="1" smtClean="0"/>
              <a:t>Azzawi</a:t>
            </a:r>
            <a:endParaRPr lang="en-US" sz="1800" i="1" dirty="0"/>
          </a:p>
        </p:txBody>
      </p:sp>
      <p:sp>
        <p:nvSpPr>
          <p:cNvPr id="3" name="Subtitle 2"/>
          <p:cNvSpPr>
            <a:spLocks noGrp="1"/>
          </p:cNvSpPr>
          <p:nvPr>
            <p:ph type="subTitle" idx="1"/>
          </p:nvPr>
        </p:nvSpPr>
        <p:spPr>
          <a:xfrm>
            <a:off x="381000" y="762000"/>
            <a:ext cx="8153400" cy="5638800"/>
          </a:xfrm>
        </p:spPr>
        <p:txBody>
          <a:bodyPr>
            <a:normAutofit/>
          </a:bodyPr>
          <a:lstStyle/>
          <a:p>
            <a:pPr algn="l"/>
            <a:r>
              <a:rPr lang="en-US" sz="2600" dirty="0">
                <a:solidFill>
                  <a:schemeClr val="tx1"/>
                </a:solidFill>
              </a:rPr>
              <a:t>Kinematics of Motion</a:t>
            </a:r>
            <a:r>
              <a:rPr lang="en-US" sz="2600" dirty="0" smtClean="0">
                <a:solidFill>
                  <a:schemeClr val="tx1"/>
                </a:solidFill>
              </a:rPr>
              <a:t>:</a:t>
            </a:r>
          </a:p>
        </p:txBody>
      </p:sp>
      <p:sp>
        <p:nvSpPr>
          <p:cNvPr id="4" name="Slide Number Placeholder 3"/>
          <p:cNvSpPr>
            <a:spLocks noGrp="1"/>
          </p:cNvSpPr>
          <p:nvPr>
            <p:ph type="sldNum" sz="quarter" idx="12"/>
          </p:nvPr>
        </p:nvSpPr>
        <p:spPr/>
        <p:txBody>
          <a:bodyPr/>
          <a:lstStyle/>
          <a:p>
            <a:fld id="{D88D4192-2753-4076-A185-6990D7EA4EDA}" type="slidenum">
              <a:rPr lang="en-US" smtClean="0"/>
              <a:t>12</a:t>
            </a:fld>
            <a:endParaRPr lang="en-US"/>
          </a:p>
        </p:txBody>
      </p:sp>
      <p:sp>
        <p:nvSpPr>
          <p:cNvPr id="5" name="Date Placeholder 4"/>
          <p:cNvSpPr>
            <a:spLocks noGrp="1"/>
          </p:cNvSpPr>
          <p:nvPr>
            <p:ph type="dt" sz="half" idx="10"/>
          </p:nvPr>
        </p:nvSpPr>
        <p:spPr/>
        <p:txBody>
          <a:bodyPr/>
          <a:lstStyle/>
          <a:p>
            <a:fld id="{D0EF88A6-7085-4034-9183-7DDB7227ED7B}" type="datetime1">
              <a:rPr lang="en-US" smtClean="0"/>
              <a:t>10/14/2018</a:t>
            </a:fld>
            <a:endParaRPr lang="en-US"/>
          </a:p>
        </p:txBody>
      </p:sp>
      <p:cxnSp>
        <p:nvCxnSpPr>
          <p:cNvPr id="8" name="Straight Connector 7"/>
          <p:cNvCxnSpPr/>
          <p:nvPr/>
        </p:nvCxnSpPr>
        <p:spPr>
          <a:xfrm>
            <a:off x="381000" y="685800"/>
            <a:ext cx="84582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5522" y="1309688"/>
            <a:ext cx="7959560" cy="47101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423512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0"/>
            <a:ext cx="8763000" cy="609599"/>
          </a:xfrm>
        </p:spPr>
        <p:txBody>
          <a:bodyPr>
            <a:normAutofit/>
          </a:bodyPr>
          <a:lstStyle/>
          <a:p>
            <a:r>
              <a:rPr lang="en-US" sz="1800" i="1" dirty="0" smtClean="0"/>
              <a:t>Theory of machines						</a:t>
            </a:r>
            <a:r>
              <a:rPr lang="en-US" sz="1800" i="1" dirty="0" err="1" smtClean="0"/>
              <a:t>Wessam</a:t>
            </a:r>
            <a:r>
              <a:rPr lang="en-US" sz="1800" i="1" dirty="0" smtClean="0"/>
              <a:t> Al </a:t>
            </a:r>
            <a:r>
              <a:rPr lang="en-US" sz="1800" i="1" dirty="0" err="1" smtClean="0"/>
              <a:t>Azzawi</a:t>
            </a:r>
            <a:endParaRPr lang="en-US" sz="1800" i="1" dirty="0"/>
          </a:p>
        </p:txBody>
      </p:sp>
      <p:sp>
        <p:nvSpPr>
          <p:cNvPr id="3" name="Subtitle 2"/>
          <p:cNvSpPr>
            <a:spLocks noGrp="1"/>
          </p:cNvSpPr>
          <p:nvPr>
            <p:ph type="subTitle" idx="1"/>
          </p:nvPr>
        </p:nvSpPr>
        <p:spPr>
          <a:xfrm>
            <a:off x="381000" y="762000"/>
            <a:ext cx="8153400" cy="5638800"/>
          </a:xfrm>
        </p:spPr>
        <p:txBody>
          <a:bodyPr>
            <a:normAutofit/>
          </a:bodyPr>
          <a:lstStyle/>
          <a:p>
            <a:pPr algn="l"/>
            <a:r>
              <a:rPr lang="en-US" sz="2600" dirty="0">
                <a:solidFill>
                  <a:schemeClr val="tx1"/>
                </a:solidFill>
              </a:rPr>
              <a:t>Kinematics of Motion</a:t>
            </a:r>
            <a:r>
              <a:rPr lang="en-US" sz="2600" dirty="0" smtClean="0">
                <a:solidFill>
                  <a:schemeClr val="tx1"/>
                </a:solidFill>
              </a:rPr>
              <a:t>:</a:t>
            </a:r>
          </a:p>
        </p:txBody>
      </p:sp>
      <p:sp>
        <p:nvSpPr>
          <p:cNvPr id="4" name="Slide Number Placeholder 3"/>
          <p:cNvSpPr>
            <a:spLocks noGrp="1"/>
          </p:cNvSpPr>
          <p:nvPr>
            <p:ph type="sldNum" sz="quarter" idx="12"/>
          </p:nvPr>
        </p:nvSpPr>
        <p:spPr/>
        <p:txBody>
          <a:bodyPr/>
          <a:lstStyle/>
          <a:p>
            <a:fld id="{D88D4192-2753-4076-A185-6990D7EA4EDA}" type="slidenum">
              <a:rPr lang="en-US" smtClean="0"/>
              <a:t>13</a:t>
            </a:fld>
            <a:endParaRPr lang="en-US"/>
          </a:p>
        </p:txBody>
      </p:sp>
      <p:sp>
        <p:nvSpPr>
          <p:cNvPr id="5" name="Date Placeholder 4"/>
          <p:cNvSpPr>
            <a:spLocks noGrp="1"/>
          </p:cNvSpPr>
          <p:nvPr>
            <p:ph type="dt" sz="half" idx="10"/>
          </p:nvPr>
        </p:nvSpPr>
        <p:spPr/>
        <p:txBody>
          <a:bodyPr/>
          <a:lstStyle/>
          <a:p>
            <a:fld id="{D0EF88A6-7085-4034-9183-7DDB7227ED7B}" type="datetime1">
              <a:rPr lang="en-US" smtClean="0"/>
              <a:t>10/14/2018</a:t>
            </a:fld>
            <a:endParaRPr lang="en-US"/>
          </a:p>
        </p:txBody>
      </p:sp>
      <p:cxnSp>
        <p:nvCxnSpPr>
          <p:cNvPr id="8" name="Straight Connector 7"/>
          <p:cNvCxnSpPr/>
          <p:nvPr/>
        </p:nvCxnSpPr>
        <p:spPr>
          <a:xfrm>
            <a:off x="381000" y="685800"/>
            <a:ext cx="84582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pic>
        <p:nvPicPr>
          <p:cNvPr id="1024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1600200"/>
            <a:ext cx="7718612" cy="228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350121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0"/>
            <a:ext cx="8763000" cy="609599"/>
          </a:xfrm>
        </p:spPr>
        <p:txBody>
          <a:bodyPr>
            <a:normAutofit/>
          </a:bodyPr>
          <a:lstStyle/>
          <a:p>
            <a:r>
              <a:rPr lang="en-US" sz="1800" i="1" dirty="0" smtClean="0"/>
              <a:t>Theory of machines						</a:t>
            </a:r>
            <a:r>
              <a:rPr lang="en-US" sz="1800" i="1" dirty="0" err="1" smtClean="0"/>
              <a:t>Wessam</a:t>
            </a:r>
            <a:r>
              <a:rPr lang="en-US" sz="1800" i="1" dirty="0" smtClean="0"/>
              <a:t> Al </a:t>
            </a:r>
            <a:r>
              <a:rPr lang="en-US" sz="1800" i="1" dirty="0" err="1" smtClean="0"/>
              <a:t>Azzawi</a:t>
            </a:r>
            <a:endParaRPr lang="en-US" sz="1800" i="1" dirty="0"/>
          </a:p>
        </p:txBody>
      </p:sp>
      <p:sp>
        <p:nvSpPr>
          <p:cNvPr id="3" name="Subtitle 2"/>
          <p:cNvSpPr>
            <a:spLocks noGrp="1"/>
          </p:cNvSpPr>
          <p:nvPr>
            <p:ph type="subTitle" idx="1"/>
          </p:nvPr>
        </p:nvSpPr>
        <p:spPr>
          <a:xfrm>
            <a:off x="381000" y="762000"/>
            <a:ext cx="8153400" cy="5638800"/>
          </a:xfrm>
        </p:spPr>
        <p:txBody>
          <a:bodyPr>
            <a:normAutofit fontScale="92500" lnSpcReduction="20000"/>
          </a:bodyPr>
          <a:lstStyle/>
          <a:p>
            <a:pPr algn="l"/>
            <a:r>
              <a:rPr lang="en-US" sz="2600" dirty="0" smtClean="0">
                <a:solidFill>
                  <a:schemeClr val="tx1"/>
                </a:solidFill>
              </a:rPr>
              <a:t>Kinematics </a:t>
            </a:r>
            <a:r>
              <a:rPr lang="en-US" sz="2600" dirty="0">
                <a:solidFill>
                  <a:schemeClr val="tx1"/>
                </a:solidFill>
              </a:rPr>
              <a:t>of Motion</a:t>
            </a:r>
            <a:r>
              <a:rPr lang="en-US" sz="2600" dirty="0" smtClean="0">
                <a:solidFill>
                  <a:schemeClr val="tx1"/>
                </a:solidFill>
              </a:rPr>
              <a:t>:</a:t>
            </a:r>
          </a:p>
          <a:p>
            <a:pPr algn="just"/>
            <a:r>
              <a:rPr lang="en-US" sz="2200" i="1" dirty="0">
                <a:solidFill>
                  <a:srgbClr val="1F497D"/>
                </a:solidFill>
              </a:rPr>
              <a:t>Example.1 : </a:t>
            </a:r>
            <a:r>
              <a:rPr lang="en-US" sz="2200" dirty="0">
                <a:solidFill>
                  <a:schemeClr val="tx1"/>
                </a:solidFill>
              </a:rPr>
              <a:t>A car starts from rest and accelerates uniformly to a speed of 72 </a:t>
            </a:r>
            <a:r>
              <a:rPr lang="en-US" sz="2200" dirty="0" smtClean="0">
                <a:solidFill>
                  <a:schemeClr val="tx1"/>
                </a:solidFill>
              </a:rPr>
              <a:t>km/h </a:t>
            </a:r>
            <a:r>
              <a:rPr lang="en-US" sz="2200" dirty="0">
                <a:solidFill>
                  <a:schemeClr val="tx1"/>
                </a:solidFill>
              </a:rPr>
              <a:t>over a distance of 500 m. Calculate the acceleration </a:t>
            </a:r>
            <a:r>
              <a:rPr lang="en-US" sz="2200" dirty="0" smtClean="0">
                <a:solidFill>
                  <a:schemeClr val="tx1"/>
                </a:solidFill>
              </a:rPr>
              <a:t>and the </a:t>
            </a:r>
            <a:r>
              <a:rPr lang="en-US" sz="2200" dirty="0">
                <a:solidFill>
                  <a:schemeClr val="tx1"/>
                </a:solidFill>
              </a:rPr>
              <a:t>time taken to attain the speed. If a further acceleration raises the speed to 90 </a:t>
            </a:r>
            <a:r>
              <a:rPr lang="en-US" sz="2200" dirty="0" smtClean="0">
                <a:solidFill>
                  <a:schemeClr val="tx1"/>
                </a:solidFill>
              </a:rPr>
              <a:t>km/h </a:t>
            </a:r>
            <a:r>
              <a:rPr lang="en-US" sz="2200" dirty="0">
                <a:solidFill>
                  <a:schemeClr val="tx1"/>
                </a:solidFill>
              </a:rPr>
              <a:t>in 10 seconds, find this acceleration and the further distance moved. The brakes are now applied to bring the car to rest under uniform retardation in 5 seconds. Find the distance travelled during braking</a:t>
            </a:r>
            <a:r>
              <a:rPr lang="en-US" sz="2200" dirty="0" smtClean="0">
                <a:solidFill>
                  <a:schemeClr val="tx1"/>
                </a:solidFill>
              </a:rPr>
              <a:t>.</a:t>
            </a:r>
          </a:p>
          <a:p>
            <a:pPr algn="just"/>
            <a:endParaRPr lang="en-US" sz="2200" dirty="0" smtClean="0">
              <a:solidFill>
                <a:schemeClr val="tx1"/>
              </a:solidFill>
            </a:endParaRPr>
          </a:p>
          <a:p>
            <a:pPr algn="l"/>
            <a:r>
              <a:rPr lang="en-US" sz="2200" i="1" dirty="0">
                <a:solidFill>
                  <a:srgbClr val="1F497D"/>
                </a:solidFill>
              </a:rPr>
              <a:t>Solution:</a:t>
            </a:r>
            <a:r>
              <a:rPr lang="en-US" sz="2200" dirty="0" smtClean="0">
                <a:solidFill>
                  <a:schemeClr val="tx1"/>
                </a:solidFill>
              </a:rPr>
              <a:t> </a:t>
            </a:r>
            <a:r>
              <a:rPr lang="en-US" sz="2200" dirty="0">
                <a:solidFill>
                  <a:schemeClr val="tx1"/>
                </a:solidFill>
              </a:rPr>
              <a:t>Given : u = 0 ; v = 72 </a:t>
            </a:r>
            <a:r>
              <a:rPr lang="en-US" sz="2200" dirty="0" smtClean="0">
                <a:solidFill>
                  <a:schemeClr val="tx1"/>
                </a:solidFill>
              </a:rPr>
              <a:t>km/h </a:t>
            </a:r>
            <a:r>
              <a:rPr lang="en-US" sz="2200" dirty="0">
                <a:solidFill>
                  <a:schemeClr val="tx1"/>
                </a:solidFill>
              </a:rPr>
              <a:t>= 20 m/s ; s = 500 m</a:t>
            </a:r>
          </a:p>
          <a:p>
            <a:pPr algn="l"/>
            <a:r>
              <a:rPr lang="en-US" sz="2200" dirty="0" smtClean="0">
                <a:solidFill>
                  <a:schemeClr val="tx1"/>
                </a:solidFill>
              </a:rPr>
              <a:t>	Let </a:t>
            </a:r>
            <a:r>
              <a:rPr lang="en-US" sz="2200" dirty="0">
                <a:solidFill>
                  <a:schemeClr val="tx1"/>
                </a:solidFill>
              </a:rPr>
              <a:t>a = Acceleration of the car.</a:t>
            </a:r>
          </a:p>
          <a:p>
            <a:pPr algn="l"/>
            <a:r>
              <a:rPr lang="en-US" sz="2200" dirty="0" smtClean="0">
                <a:solidFill>
                  <a:schemeClr val="tx1"/>
                </a:solidFill>
              </a:rPr>
              <a:t>	We </a:t>
            </a:r>
            <a:r>
              <a:rPr lang="en-US" sz="2200" dirty="0">
                <a:solidFill>
                  <a:schemeClr val="tx1"/>
                </a:solidFill>
              </a:rPr>
              <a:t>know that v</a:t>
            </a:r>
            <a:r>
              <a:rPr lang="en-US" sz="2200" baseline="30000" dirty="0">
                <a:solidFill>
                  <a:schemeClr val="tx1"/>
                </a:solidFill>
              </a:rPr>
              <a:t>2</a:t>
            </a:r>
            <a:r>
              <a:rPr lang="en-US" sz="2200" dirty="0">
                <a:solidFill>
                  <a:schemeClr val="tx1"/>
                </a:solidFill>
              </a:rPr>
              <a:t> = u</a:t>
            </a:r>
            <a:r>
              <a:rPr lang="en-US" sz="2200" baseline="30000" dirty="0">
                <a:solidFill>
                  <a:schemeClr val="tx1"/>
                </a:solidFill>
              </a:rPr>
              <a:t>2</a:t>
            </a:r>
            <a:r>
              <a:rPr lang="en-US" sz="2200" dirty="0">
                <a:solidFill>
                  <a:schemeClr val="tx1"/>
                </a:solidFill>
              </a:rPr>
              <a:t> + 2 </a:t>
            </a:r>
            <a:r>
              <a:rPr lang="en-US" sz="2200" dirty="0" err="1">
                <a:solidFill>
                  <a:schemeClr val="tx1"/>
                </a:solidFill>
              </a:rPr>
              <a:t>a.s</a:t>
            </a:r>
            <a:endParaRPr lang="en-US" sz="2200" dirty="0">
              <a:solidFill>
                <a:schemeClr val="tx1"/>
              </a:solidFill>
            </a:endParaRPr>
          </a:p>
          <a:p>
            <a:pPr algn="l"/>
            <a:r>
              <a:rPr lang="en-US" sz="2200" dirty="0" smtClean="0">
                <a:solidFill>
                  <a:schemeClr val="tx1"/>
                </a:solidFill>
              </a:rPr>
              <a:t>	∴ </a:t>
            </a:r>
            <a:r>
              <a:rPr lang="en-US" sz="2200" dirty="0">
                <a:solidFill>
                  <a:schemeClr val="tx1"/>
                </a:solidFill>
              </a:rPr>
              <a:t>(20)2 = 0 + 2a × 500 = 1000 a or a = (20)2/ 1000 = 0.4 m/s</a:t>
            </a:r>
            <a:r>
              <a:rPr lang="en-US" sz="2200" baseline="30000" dirty="0">
                <a:solidFill>
                  <a:schemeClr val="tx1"/>
                </a:solidFill>
              </a:rPr>
              <a:t>2</a:t>
            </a:r>
            <a:r>
              <a:rPr lang="en-US" sz="2200" dirty="0">
                <a:solidFill>
                  <a:schemeClr val="tx1"/>
                </a:solidFill>
              </a:rPr>
              <a:t> </a:t>
            </a:r>
            <a:r>
              <a:rPr lang="en-US" sz="2200" i="1" dirty="0">
                <a:solidFill>
                  <a:srgbClr val="FF0000"/>
                </a:solidFill>
              </a:rPr>
              <a:t>Ans</a:t>
            </a:r>
            <a:r>
              <a:rPr lang="en-US" sz="2200" dirty="0">
                <a:solidFill>
                  <a:schemeClr val="tx1"/>
                </a:solidFill>
              </a:rPr>
              <a:t>.</a:t>
            </a:r>
          </a:p>
          <a:p>
            <a:pPr algn="l"/>
            <a:r>
              <a:rPr lang="en-US" sz="2200" dirty="0" smtClean="0">
                <a:solidFill>
                  <a:schemeClr val="tx1"/>
                </a:solidFill>
              </a:rPr>
              <a:t>	Let </a:t>
            </a:r>
            <a:r>
              <a:rPr lang="en-US" sz="2200" dirty="0">
                <a:solidFill>
                  <a:schemeClr val="tx1"/>
                </a:solidFill>
              </a:rPr>
              <a:t>t = Time taken by the car to attain the speed.</a:t>
            </a:r>
          </a:p>
          <a:p>
            <a:pPr algn="l"/>
            <a:r>
              <a:rPr lang="en-US" sz="2200" dirty="0" smtClean="0">
                <a:solidFill>
                  <a:schemeClr val="tx1"/>
                </a:solidFill>
              </a:rPr>
              <a:t>	We </a:t>
            </a:r>
            <a:r>
              <a:rPr lang="en-US" sz="2200" dirty="0">
                <a:solidFill>
                  <a:schemeClr val="tx1"/>
                </a:solidFill>
              </a:rPr>
              <a:t>know that v = u + a.t</a:t>
            </a:r>
          </a:p>
          <a:p>
            <a:pPr algn="l"/>
            <a:r>
              <a:rPr lang="fr-FR" sz="2200" dirty="0" smtClean="0">
                <a:solidFill>
                  <a:schemeClr val="tx1"/>
                </a:solidFill>
              </a:rPr>
              <a:t>	∴ </a:t>
            </a:r>
            <a:r>
              <a:rPr lang="fr-FR" sz="2200" dirty="0">
                <a:solidFill>
                  <a:schemeClr val="tx1"/>
                </a:solidFill>
              </a:rPr>
              <a:t>20 = 0 + 0.4 × t or t = 20/0.4 = 50 s </a:t>
            </a:r>
            <a:r>
              <a:rPr lang="fr-FR" sz="2200" i="1" dirty="0">
                <a:solidFill>
                  <a:srgbClr val="FF0000"/>
                </a:solidFill>
              </a:rPr>
              <a:t>Ans</a:t>
            </a:r>
            <a:r>
              <a:rPr lang="fr-FR" sz="2200" dirty="0">
                <a:solidFill>
                  <a:schemeClr val="tx1"/>
                </a:solidFill>
              </a:rPr>
              <a:t>.</a:t>
            </a:r>
          </a:p>
          <a:p>
            <a:pPr algn="l"/>
            <a:r>
              <a:rPr lang="en-US" sz="2200" dirty="0" smtClean="0">
                <a:solidFill>
                  <a:schemeClr val="tx1"/>
                </a:solidFill>
              </a:rPr>
              <a:t>	Now </a:t>
            </a:r>
            <a:r>
              <a:rPr lang="en-US" sz="2200" dirty="0">
                <a:solidFill>
                  <a:schemeClr val="tx1"/>
                </a:solidFill>
              </a:rPr>
              <a:t>consider the motion of the car from 72 </a:t>
            </a:r>
            <a:r>
              <a:rPr lang="en-US" sz="2200" dirty="0" smtClean="0">
                <a:solidFill>
                  <a:schemeClr val="tx1"/>
                </a:solidFill>
              </a:rPr>
              <a:t>km/h </a:t>
            </a:r>
            <a:r>
              <a:rPr lang="en-US" sz="2200" dirty="0">
                <a:solidFill>
                  <a:schemeClr val="tx1"/>
                </a:solidFill>
              </a:rPr>
              <a:t>to 90 </a:t>
            </a:r>
            <a:r>
              <a:rPr lang="en-US" sz="2200" dirty="0" smtClean="0">
                <a:solidFill>
                  <a:schemeClr val="tx1"/>
                </a:solidFill>
              </a:rPr>
              <a:t>km/h </a:t>
            </a:r>
            <a:r>
              <a:rPr lang="en-US" sz="2200" dirty="0">
                <a:solidFill>
                  <a:schemeClr val="tx1"/>
                </a:solidFill>
              </a:rPr>
              <a:t>in 10 </a:t>
            </a:r>
            <a:r>
              <a:rPr lang="en-US" sz="2200" dirty="0" smtClean="0">
                <a:solidFill>
                  <a:schemeClr val="tx1"/>
                </a:solidFill>
              </a:rPr>
              <a:t>	seconds</a:t>
            </a:r>
            <a:r>
              <a:rPr lang="en-US" sz="2200" dirty="0">
                <a:solidFill>
                  <a:schemeClr val="tx1"/>
                </a:solidFill>
              </a:rPr>
              <a:t>.</a:t>
            </a:r>
          </a:p>
          <a:p>
            <a:pPr algn="l"/>
            <a:r>
              <a:rPr lang="en-US" sz="2200" dirty="0" smtClean="0">
                <a:solidFill>
                  <a:schemeClr val="tx1"/>
                </a:solidFill>
              </a:rPr>
              <a:t>	Given </a:t>
            </a:r>
            <a:r>
              <a:rPr lang="en-US" sz="2200" dirty="0">
                <a:solidFill>
                  <a:schemeClr val="tx1"/>
                </a:solidFill>
              </a:rPr>
              <a:t>: * u = 72 </a:t>
            </a:r>
            <a:r>
              <a:rPr lang="en-US" sz="2200" dirty="0" smtClean="0">
                <a:solidFill>
                  <a:schemeClr val="tx1"/>
                </a:solidFill>
              </a:rPr>
              <a:t>km/h </a:t>
            </a:r>
            <a:r>
              <a:rPr lang="en-US" sz="2200" dirty="0">
                <a:solidFill>
                  <a:schemeClr val="tx1"/>
                </a:solidFill>
              </a:rPr>
              <a:t>= 20 m/s ; v = 96 </a:t>
            </a:r>
            <a:r>
              <a:rPr lang="en-US" sz="2200" dirty="0" smtClean="0">
                <a:solidFill>
                  <a:schemeClr val="tx1"/>
                </a:solidFill>
              </a:rPr>
              <a:t>km/h </a:t>
            </a:r>
            <a:r>
              <a:rPr lang="en-US" sz="2200" dirty="0">
                <a:solidFill>
                  <a:schemeClr val="tx1"/>
                </a:solidFill>
              </a:rPr>
              <a:t>= 25 m/s ; t = 10 s</a:t>
            </a:r>
          </a:p>
        </p:txBody>
      </p:sp>
      <p:sp>
        <p:nvSpPr>
          <p:cNvPr id="4" name="Slide Number Placeholder 3"/>
          <p:cNvSpPr>
            <a:spLocks noGrp="1"/>
          </p:cNvSpPr>
          <p:nvPr>
            <p:ph type="sldNum" sz="quarter" idx="12"/>
          </p:nvPr>
        </p:nvSpPr>
        <p:spPr/>
        <p:txBody>
          <a:bodyPr/>
          <a:lstStyle/>
          <a:p>
            <a:fld id="{D88D4192-2753-4076-A185-6990D7EA4EDA}" type="slidenum">
              <a:rPr lang="en-US" smtClean="0"/>
              <a:t>14</a:t>
            </a:fld>
            <a:endParaRPr lang="en-US"/>
          </a:p>
        </p:txBody>
      </p:sp>
      <p:sp>
        <p:nvSpPr>
          <p:cNvPr id="5" name="Date Placeholder 4"/>
          <p:cNvSpPr>
            <a:spLocks noGrp="1"/>
          </p:cNvSpPr>
          <p:nvPr>
            <p:ph type="dt" sz="half" idx="10"/>
          </p:nvPr>
        </p:nvSpPr>
        <p:spPr/>
        <p:txBody>
          <a:bodyPr/>
          <a:lstStyle/>
          <a:p>
            <a:fld id="{D0EF88A6-7085-4034-9183-7DDB7227ED7B}" type="datetime1">
              <a:rPr lang="en-US" smtClean="0"/>
              <a:t>10/14/2018</a:t>
            </a:fld>
            <a:endParaRPr lang="en-US"/>
          </a:p>
        </p:txBody>
      </p:sp>
      <p:cxnSp>
        <p:nvCxnSpPr>
          <p:cNvPr id="8" name="Straight Connector 7"/>
          <p:cNvCxnSpPr/>
          <p:nvPr/>
        </p:nvCxnSpPr>
        <p:spPr>
          <a:xfrm>
            <a:off x="381000" y="685800"/>
            <a:ext cx="84582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79073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0"/>
            <a:ext cx="8763000" cy="609599"/>
          </a:xfrm>
        </p:spPr>
        <p:txBody>
          <a:bodyPr>
            <a:normAutofit/>
          </a:bodyPr>
          <a:lstStyle/>
          <a:p>
            <a:r>
              <a:rPr lang="en-US" sz="1800" i="1" dirty="0" smtClean="0"/>
              <a:t>Theory of machines						</a:t>
            </a:r>
            <a:r>
              <a:rPr lang="en-US" sz="1800" i="1" dirty="0" err="1" smtClean="0"/>
              <a:t>Wessam</a:t>
            </a:r>
            <a:r>
              <a:rPr lang="en-US" sz="1800" i="1" dirty="0" smtClean="0"/>
              <a:t> Al </a:t>
            </a:r>
            <a:r>
              <a:rPr lang="en-US" sz="1800" i="1" dirty="0" err="1" smtClean="0"/>
              <a:t>Azzawi</a:t>
            </a:r>
            <a:endParaRPr lang="en-US" sz="1800" i="1" dirty="0"/>
          </a:p>
        </p:txBody>
      </p:sp>
      <p:sp>
        <p:nvSpPr>
          <p:cNvPr id="3" name="Subtitle 2"/>
          <p:cNvSpPr>
            <a:spLocks noGrp="1"/>
          </p:cNvSpPr>
          <p:nvPr>
            <p:ph type="subTitle" idx="1"/>
          </p:nvPr>
        </p:nvSpPr>
        <p:spPr>
          <a:xfrm>
            <a:off x="381000" y="761999"/>
            <a:ext cx="8153400" cy="3886201"/>
          </a:xfrm>
        </p:spPr>
        <p:txBody>
          <a:bodyPr>
            <a:normAutofit fontScale="77500" lnSpcReduction="20000"/>
          </a:bodyPr>
          <a:lstStyle/>
          <a:p>
            <a:pPr algn="l"/>
            <a:r>
              <a:rPr lang="en-US" sz="2600" dirty="0">
                <a:solidFill>
                  <a:schemeClr val="tx1"/>
                </a:solidFill>
              </a:rPr>
              <a:t>Kinematics of Motion</a:t>
            </a:r>
            <a:r>
              <a:rPr lang="en-US" sz="2600" dirty="0" smtClean="0">
                <a:solidFill>
                  <a:schemeClr val="tx1"/>
                </a:solidFill>
              </a:rPr>
              <a:t>:</a:t>
            </a:r>
          </a:p>
          <a:p>
            <a:pPr algn="l"/>
            <a:endParaRPr lang="en-US" sz="2900" dirty="0" smtClean="0">
              <a:solidFill>
                <a:schemeClr val="tx1"/>
              </a:solidFill>
            </a:endParaRPr>
          </a:p>
          <a:p>
            <a:pPr lvl="2" algn="l"/>
            <a:r>
              <a:rPr lang="en-US" sz="2600" dirty="0" smtClean="0">
                <a:solidFill>
                  <a:schemeClr val="tx1"/>
                </a:solidFill>
              </a:rPr>
              <a:t>Let </a:t>
            </a:r>
            <a:r>
              <a:rPr lang="en-US" sz="2600" dirty="0">
                <a:solidFill>
                  <a:schemeClr val="tx1"/>
                </a:solidFill>
              </a:rPr>
              <a:t>a = Acceleration of the car.</a:t>
            </a:r>
          </a:p>
          <a:p>
            <a:pPr lvl="2" algn="l"/>
            <a:r>
              <a:rPr lang="en-US" sz="2600" dirty="0" smtClean="0">
                <a:solidFill>
                  <a:schemeClr val="tx1"/>
                </a:solidFill>
              </a:rPr>
              <a:t>We </a:t>
            </a:r>
            <a:r>
              <a:rPr lang="en-US" sz="2600" dirty="0">
                <a:solidFill>
                  <a:schemeClr val="tx1"/>
                </a:solidFill>
              </a:rPr>
              <a:t>know that v = u + </a:t>
            </a:r>
            <a:r>
              <a:rPr lang="en-US" sz="2600" dirty="0" smtClean="0">
                <a:solidFill>
                  <a:schemeClr val="tx1"/>
                </a:solidFill>
              </a:rPr>
              <a:t>a.t</a:t>
            </a:r>
          </a:p>
          <a:p>
            <a:pPr marL="977900" lvl="2" algn="l">
              <a:tabLst>
                <a:tab pos="863600" algn="l"/>
              </a:tabLst>
            </a:pPr>
            <a:r>
              <a:rPr lang="en-US" sz="2600" dirty="0" smtClean="0">
                <a:solidFill>
                  <a:schemeClr val="tx1"/>
                </a:solidFill>
              </a:rPr>
              <a:t>25 = 20 + a × 10 or a = (25 – 20)/10 = 0.5 m/s</a:t>
            </a:r>
            <a:r>
              <a:rPr lang="en-US" sz="2600" baseline="30000" dirty="0" smtClean="0">
                <a:solidFill>
                  <a:schemeClr val="tx1"/>
                </a:solidFill>
              </a:rPr>
              <a:t>2</a:t>
            </a:r>
            <a:r>
              <a:rPr lang="en-US" sz="2600" dirty="0" smtClean="0">
                <a:solidFill>
                  <a:schemeClr val="tx1"/>
                </a:solidFill>
              </a:rPr>
              <a:t> </a:t>
            </a:r>
            <a:r>
              <a:rPr lang="en-US" sz="2600" i="1" dirty="0" smtClean="0">
                <a:solidFill>
                  <a:srgbClr val="FF0000"/>
                </a:solidFill>
              </a:rPr>
              <a:t>Ans</a:t>
            </a:r>
            <a:r>
              <a:rPr lang="en-US" sz="2600" dirty="0" smtClean="0">
                <a:solidFill>
                  <a:schemeClr val="tx1"/>
                </a:solidFill>
              </a:rPr>
              <a:t>.</a:t>
            </a:r>
          </a:p>
          <a:p>
            <a:pPr lvl="2" algn="l"/>
            <a:r>
              <a:rPr lang="en-US" sz="2600" dirty="0" smtClean="0">
                <a:solidFill>
                  <a:schemeClr val="tx1"/>
                </a:solidFill>
              </a:rPr>
              <a:t>Distance </a:t>
            </a:r>
            <a:r>
              <a:rPr lang="en-US" sz="2600" dirty="0">
                <a:solidFill>
                  <a:schemeClr val="tx1"/>
                </a:solidFill>
              </a:rPr>
              <a:t>moved by the car</a:t>
            </a:r>
          </a:p>
          <a:p>
            <a:pPr lvl="2" algn="l"/>
            <a:r>
              <a:rPr lang="en-US" sz="2600" dirty="0" smtClean="0">
                <a:solidFill>
                  <a:schemeClr val="tx1"/>
                </a:solidFill>
              </a:rPr>
              <a:t>We </a:t>
            </a:r>
            <a:r>
              <a:rPr lang="en-US" sz="2600" dirty="0">
                <a:solidFill>
                  <a:schemeClr val="tx1"/>
                </a:solidFill>
              </a:rPr>
              <a:t>know that distance moved by the car,</a:t>
            </a:r>
          </a:p>
          <a:p>
            <a:pPr lvl="2" algn="l"/>
            <a:r>
              <a:rPr lang="en-US" sz="2600" dirty="0" smtClean="0">
                <a:solidFill>
                  <a:schemeClr val="tx1"/>
                </a:solidFill>
              </a:rPr>
              <a:t>s </a:t>
            </a:r>
            <a:r>
              <a:rPr lang="en-US" sz="2600" dirty="0">
                <a:solidFill>
                  <a:schemeClr val="tx1"/>
                </a:solidFill>
              </a:rPr>
              <a:t>= u.t + 1/2a.t</a:t>
            </a:r>
            <a:r>
              <a:rPr lang="en-US" sz="2600" baseline="30000" dirty="0">
                <a:solidFill>
                  <a:schemeClr val="tx1"/>
                </a:solidFill>
              </a:rPr>
              <a:t>2</a:t>
            </a:r>
            <a:r>
              <a:rPr lang="en-US" sz="2600" dirty="0">
                <a:solidFill>
                  <a:schemeClr val="tx1"/>
                </a:solidFill>
              </a:rPr>
              <a:t> = 20×10 + ×1/2(10) </a:t>
            </a:r>
            <a:r>
              <a:rPr lang="en-US" sz="2600" baseline="30000" dirty="0">
                <a:solidFill>
                  <a:schemeClr val="tx1"/>
                </a:solidFill>
              </a:rPr>
              <a:t>2</a:t>
            </a:r>
            <a:r>
              <a:rPr lang="en-US" sz="2600" dirty="0">
                <a:solidFill>
                  <a:schemeClr val="tx1"/>
                </a:solidFill>
              </a:rPr>
              <a:t> = 225m </a:t>
            </a:r>
            <a:r>
              <a:rPr lang="en-US" sz="2600" i="1" dirty="0" err="1">
                <a:solidFill>
                  <a:srgbClr val="FF0000"/>
                </a:solidFill>
              </a:rPr>
              <a:t>Ans</a:t>
            </a:r>
            <a:endParaRPr lang="en-US" sz="2600" i="1" dirty="0">
              <a:solidFill>
                <a:srgbClr val="FF0000"/>
              </a:solidFill>
            </a:endParaRPr>
          </a:p>
          <a:p>
            <a:pPr lvl="2" algn="l"/>
            <a:r>
              <a:rPr lang="en-US" sz="2600" dirty="0">
                <a:solidFill>
                  <a:schemeClr val="tx1"/>
                </a:solidFill>
              </a:rPr>
              <a:t>Now consider the motion of the car during the application of brakes for brining it to rest </a:t>
            </a:r>
            <a:r>
              <a:rPr lang="en-US" sz="2600" dirty="0" smtClean="0">
                <a:solidFill>
                  <a:schemeClr val="tx1"/>
                </a:solidFill>
              </a:rPr>
              <a:t>in 5 </a:t>
            </a:r>
            <a:r>
              <a:rPr lang="en-US" sz="2600" dirty="0">
                <a:solidFill>
                  <a:schemeClr val="tx1"/>
                </a:solidFill>
              </a:rPr>
              <a:t>seconds.</a:t>
            </a:r>
          </a:p>
          <a:p>
            <a:pPr lvl="2" algn="l"/>
            <a:r>
              <a:rPr lang="en-US" sz="2600" dirty="0">
                <a:solidFill>
                  <a:schemeClr val="tx1"/>
                </a:solidFill>
              </a:rPr>
              <a:t>Given : *</a:t>
            </a:r>
            <a:r>
              <a:rPr lang="en-US" sz="2600" i="1" dirty="0">
                <a:solidFill>
                  <a:schemeClr val="tx1"/>
                </a:solidFill>
              </a:rPr>
              <a:t>u </a:t>
            </a:r>
            <a:r>
              <a:rPr lang="en-US" sz="2600" dirty="0">
                <a:solidFill>
                  <a:schemeClr val="tx1"/>
                </a:solidFill>
              </a:rPr>
              <a:t>= 25 m/s ; </a:t>
            </a:r>
            <a:r>
              <a:rPr lang="en-US" sz="2600" i="1" dirty="0">
                <a:solidFill>
                  <a:schemeClr val="tx1"/>
                </a:solidFill>
              </a:rPr>
              <a:t>v </a:t>
            </a:r>
            <a:r>
              <a:rPr lang="en-US" sz="2600" dirty="0">
                <a:solidFill>
                  <a:schemeClr val="tx1"/>
                </a:solidFill>
              </a:rPr>
              <a:t>= 0 ; </a:t>
            </a:r>
            <a:r>
              <a:rPr lang="en-US" sz="2600" i="1" dirty="0">
                <a:solidFill>
                  <a:schemeClr val="tx1"/>
                </a:solidFill>
              </a:rPr>
              <a:t>t </a:t>
            </a:r>
            <a:r>
              <a:rPr lang="en-US" sz="2600" dirty="0">
                <a:solidFill>
                  <a:schemeClr val="tx1"/>
                </a:solidFill>
              </a:rPr>
              <a:t>= 5 s</a:t>
            </a:r>
          </a:p>
          <a:p>
            <a:pPr lvl="2" algn="l"/>
            <a:r>
              <a:rPr lang="en-US" sz="2600" dirty="0">
                <a:solidFill>
                  <a:schemeClr val="tx1"/>
                </a:solidFill>
              </a:rPr>
              <a:t>We know that the distance travelled by the car during </a:t>
            </a:r>
            <a:r>
              <a:rPr lang="en-US" sz="2600" dirty="0" smtClean="0">
                <a:solidFill>
                  <a:schemeClr val="tx1"/>
                </a:solidFill>
              </a:rPr>
              <a:t>braking:</a:t>
            </a:r>
          </a:p>
          <a:p>
            <a:pPr algn="l"/>
            <a:endParaRPr lang="en-US" dirty="0">
              <a:solidFill>
                <a:srgbClr val="231F20"/>
              </a:solidFill>
            </a:endParaRPr>
          </a:p>
        </p:txBody>
      </p:sp>
      <p:sp>
        <p:nvSpPr>
          <p:cNvPr id="4" name="Slide Number Placeholder 3"/>
          <p:cNvSpPr>
            <a:spLocks noGrp="1"/>
          </p:cNvSpPr>
          <p:nvPr>
            <p:ph type="sldNum" sz="quarter" idx="12"/>
          </p:nvPr>
        </p:nvSpPr>
        <p:spPr/>
        <p:txBody>
          <a:bodyPr/>
          <a:lstStyle/>
          <a:p>
            <a:fld id="{D88D4192-2753-4076-A185-6990D7EA4EDA}" type="slidenum">
              <a:rPr lang="en-US" smtClean="0"/>
              <a:t>15</a:t>
            </a:fld>
            <a:endParaRPr lang="en-US"/>
          </a:p>
        </p:txBody>
      </p:sp>
      <p:sp>
        <p:nvSpPr>
          <p:cNvPr id="5" name="Date Placeholder 4"/>
          <p:cNvSpPr>
            <a:spLocks noGrp="1"/>
          </p:cNvSpPr>
          <p:nvPr>
            <p:ph type="dt" sz="half" idx="10"/>
          </p:nvPr>
        </p:nvSpPr>
        <p:spPr/>
        <p:txBody>
          <a:bodyPr/>
          <a:lstStyle/>
          <a:p>
            <a:fld id="{D0EF88A6-7085-4034-9183-7DDB7227ED7B}" type="datetime1">
              <a:rPr lang="en-US" smtClean="0"/>
              <a:t>10/14/2018</a:t>
            </a:fld>
            <a:endParaRPr lang="en-US"/>
          </a:p>
        </p:txBody>
      </p:sp>
      <p:cxnSp>
        <p:nvCxnSpPr>
          <p:cNvPr id="8" name="Straight Connector 7"/>
          <p:cNvCxnSpPr/>
          <p:nvPr/>
        </p:nvCxnSpPr>
        <p:spPr>
          <a:xfrm>
            <a:off x="381000" y="685800"/>
            <a:ext cx="84582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4648200"/>
            <a:ext cx="3962400" cy="638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115951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0"/>
            <a:ext cx="8763000" cy="609599"/>
          </a:xfrm>
        </p:spPr>
        <p:txBody>
          <a:bodyPr>
            <a:normAutofit/>
          </a:bodyPr>
          <a:lstStyle/>
          <a:p>
            <a:r>
              <a:rPr lang="en-US" sz="1800" i="1" dirty="0" smtClean="0"/>
              <a:t>Theory of machines						</a:t>
            </a:r>
            <a:r>
              <a:rPr lang="en-US" sz="1800" i="1" dirty="0" err="1" smtClean="0"/>
              <a:t>Wessam</a:t>
            </a:r>
            <a:r>
              <a:rPr lang="en-US" sz="1800" i="1" dirty="0" smtClean="0"/>
              <a:t> Al </a:t>
            </a:r>
            <a:r>
              <a:rPr lang="en-US" sz="1800" i="1" dirty="0" err="1" smtClean="0"/>
              <a:t>Azzawi</a:t>
            </a:r>
            <a:endParaRPr lang="en-US" sz="1800" i="1" dirty="0"/>
          </a:p>
        </p:txBody>
      </p:sp>
      <p:sp>
        <p:nvSpPr>
          <p:cNvPr id="3" name="Subtitle 2"/>
          <p:cNvSpPr>
            <a:spLocks noGrp="1"/>
          </p:cNvSpPr>
          <p:nvPr>
            <p:ph type="subTitle" idx="1"/>
          </p:nvPr>
        </p:nvSpPr>
        <p:spPr>
          <a:xfrm>
            <a:off x="381000" y="761999"/>
            <a:ext cx="8153400" cy="4038601"/>
          </a:xfrm>
        </p:spPr>
        <p:txBody>
          <a:bodyPr>
            <a:normAutofit/>
          </a:bodyPr>
          <a:lstStyle/>
          <a:p>
            <a:pPr algn="l"/>
            <a:r>
              <a:rPr lang="en-US" sz="2400" dirty="0" smtClean="0">
                <a:solidFill>
                  <a:schemeClr val="tx1"/>
                </a:solidFill>
              </a:rPr>
              <a:t>Kinematics of Motion:</a:t>
            </a:r>
          </a:p>
          <a:p>
            <a:pPr marL="457200" indent="-457200" algn="l">
              <a:buFont typeface="Arial" panose="020B0604020202020204" pitchFamily="34" charset="0"/>
              <a:buChar char="•"/>
            </a:pPr>
            <a:r>
              <a:rPr lang="en-US" sz="2200" i="1" dirty="0" smtClean="0">
                <a:solidFill>
                  <a:schemeClr val="accent1"/>
                </a:solidFill>
              </a:rPr>
              <a:t>Angular Displacement</a:t>
            </a:r>
          </a:p>
          <a:p>
            <a:pPr algn="just"/>
            <a:r>
              <a:rPr lang="en-US" sz="2000" dirty="0">
                <a:solidFill>
                  <a:srgbClr val="231F20"/>
                </a:solidFill>
              </a:rPr>
              <a:t>It is the angle formed by a particle from one point to another, with respect to the time. For example, let a line </a:t>
            </a:r>
            <a:r>
              <a:rPr lang="en-US" sz="2000" i="1" dirty="0">
                <a:solidFill>
                  <a:srgbClr val="231F20"/>
                </a:solidFill>
              </a:rPr>
              <a:t>OB</a:t>
            </a:r>
            <a:r>
              <a:rPr lang="en-US" sz="2000" dirty="0">
                <a:solidFill>
                  <a:srgbClr val="231F20"/>
                </a:solidFill>
              </a:rPr>
              <a:t> has its inclination </a:t>
            </a:r>
            <a:r>
              <a:rPr lang="en-US" sz="2000" i="1" dirty="0">
                <a:solidFill>
                  <a:srgbClr val="231F20"/>
                </a:solidFill>
              </a:rPr>
              <a:t>θ</a:t>
            </a:r>
            <a:r>
              <a:rPr lang="en-US" sz="2000" dirty="0">
                <a:solidFill>
                  <a:srgbClr val="231F20"/>
                </a:solidFill>
              </a:rPr>
              <a:t> radians to the fixed line </a:t>
            </a:r>
            <a:r>
              <a:rPr lang="en-US" sz="2000" i="1" dirty="0">
                <a:solidFill>
                  <a:srgbClr val="231F20"/>
                </a:solidFill>
              </a:rPr>
              <a:t>OA</a:t>
            </a:r>
            <a:r>
              <a:rPr lang="en-US" sz="2000" dirty="0">
                <a:solidFill>
                  <a:srgbClr val="231F20"/>
                </a:solidFill>
              </a:rPr>
              <a:t>, as shown in Fig. If this line moves from </a:t>
            </a:r>
            <a:r>
              <a:rPr lang="en-US" sz="2000" i="1" dirty="0">
                <a:solidFill>
                  <a:srgbClr val="231F20"/>
                </a:solidFill>
              </a:rPr>
              <a:t>OB</a:t>
            </a:r>
            <a:r>
              <a:rPr lang="en-US" sz="2000" dirty="0">
                <a:solidFill>
                  <a:srgbClr val="231F20"/>
                </a:solidFill>
              </a:rPr>
              <a:t> to </a:t>
            </a:r>
            <a:r>
              <a:rPr lang="en-US" sz="2000" i="1" dirty="0">
                <a:solidFill>
                  <a:srgbClr val="231F20"/>
                </a:solidFill>
              </a:rPr>
              <a:t>OC</a:t>
            </a:r>
            <a:r>
              <a:rPr lang="en-US" sz="2000" dirty="0">
                <a:solidFill>
                  <a:srgbClr val="231F20"/>
                </a:solidFill>
              </a:rPr>
              <a:t>, through an angle </a:t>
            </a:r>
            <a:r>
              <a:rPr lang="en-US" sz="2000" dirty="0" err="1">
                <a:solidFill>
                  <a:srgbClr val="231F20"/>
                </a:solidFill>
              </a:rPr>
              <a:t>δθ</a:t>
            </a:r>
            <a:r>
              <a:rPr lang="en-US" sz="2000" dirty="0">
                <a:solidFill>
                  <a:srgbClr val="231F20"/>
                </a:solidFill>
              </a:rPr>
              <a:t> </a:t>
            </a:r>
            <a:r>
              <a:rPr lang="en-US" sz="2000" dirty="0" smtClean="0">
                <a:solidFill>
                  <a:srgbClr val="231F20"/>
                </a:solidFill>
              </a:rPr>
              <a:t>during a </a:t>
            </a:r>
            <a:r>
              <a:rPr lang="en-US" sz="2000" dirty="0">
                <a:solidFill>
                  <a:srgbClr val="231F20"/>
                </a:solidFill>
              </a:rPr>
              <a:t>short interval of time </a:t>
            </a:r>
            <a:r>
              <a:rPr lang="en-US" sz="2000" i="1" dirty="0" err="1">
                <a:solidFill>
                  <a:srgbClr val="231F20"/>
                </a:solidFill>
              </a:rPr>
              <a:t>δt</a:t>
            </a:r>
            <a:r>
              <a:rPr lang="en-US" sz="2000" dirty="0">
                <a:solidFill>
                  <a:srgbClr val="231F20"/>
                </a:solidFill>
              </a:rPr>
              <a:t>, then </a:t>
            </a:r>
            <a:r>
              <a:rPr lang="en-US" sz="2000" i="1" dirty="0" err="1">
                <a:solidFill>
                  <a:srgbClr val="231F20"/>
                </a:solidFill>
              </a:rPr>
              <a:t>δθ</a:t>
            </a:r>
            <a:r>
              <a:rPr lang="en-US" sz="2000" dirty="0">
                <a:solidFill>
                  <a:srgbClr val="231F20"/>
                </a:solidFill>
              </a:rPr>
              <a:t> is known as the </a:t>
            </a:r>
            <a:r>
              <a:rPr lang="en-US" sz="2000" i="1" dirty="0" smtClean="0">
                <a:solidFill>
                  <a:srgbClr val="FF0000"/>
                </a:solidFill>
              </a:rPr>
              <a:t>angular displacement</a:t>
            </a:r>
            <a:r>
              <a:rPr lang="en-US" sz="2000" dirty="0" smtClean="0">
                <a:solidFill>
                  <a:srgbClr val="231F20"/>
                </a:solidFill>
              </a:rPr>
              <a:t> of the line </a:t>
            </a:r>
            <a:r>
              <a:rPr lang="en-US" sz="2000" i="1" dirty="0">
                <a:solidFill>
                  <a:srgbClr val="231F20"/>
                </a:solidFill>
              </a:rPr>
              <a:t>OB</a:t>
            </a:r>
            <a:r>
              <a:rPr lang="en-US" sz="2000" dirty="0" smtClean="0">
                <a:solidFill>
                  <a:srgbClr val="231F20"/>
                </a:solidFill>
              </a:rPr>
              <a:t>. </a:t>
            </a:r>
          </a:p>
          <a:p>
            <a:pPr algn="just"/>
            <a:endParaRPr lang="en-US" sz="2000" dirty="0" smtClean="0">
              <a:solidFill>
                <a:srgbClr val="231F20"/>
              </a:solidFill>
            </a:endParaRPr>
          </a:p>
          <a:p>
            <a:pPr algn="l"/>
            <a:r>
              <a:rPr lang="en-US" sz="2000" dirty="0" smtClean="0">
                <a:solidFill>
                  <a:srgbClr val="231F20"/>
                </a:solidFill>
              </a:rPr>
              <a:t>The angular displacement is a vector quantity.</a:t>
            </a:r>
            <a:endParaRPr lang="en-US" sz="2000" dirty="0">
              <a:solidFill>
                <a:srgbClr val="231F20"/>
              </a:solidFill>
            </a:endParaRPr>
          </a:p>
          <a:p>
            <a:pPr algn="l"/>
            <a:endParaRPr lang="en-US" dirty="0">
              <a:solidFill>
                <a:srgbClr val="231F20"/>
              </a:solidFill>
            </a:endParaRPr>
          </a:p>
        </p:txBody>
      </p:sp>
      <p:sp>
        <p:nvSpPr>
          <p:cNvPr id="4" name="Slide Number Placeholder 3"/>
          <p:cNvSpPr>
            <a:spLocks noGrp="1"/>
          </p:cNvSpPr>
          <p:nvPr>
            <p:ph type="sldNum" sz="quarter" idx="12"/>
          </p:nvPr>
        </p:nvSpPr>
        <p:spPr/>
        <p:txBody>
          <a:bodyPr/>
          <a:lstStyle/>
          <a:p>
            <a:fld id="{D88D4192-2753-4076-A185-6990D7EA4EDA}" type="slidenum">
              <a:rPr lang="en-US" smtClean="0"/>
              <a:t>16</a:t>
            </a:fld>
            <a:endParaRPr lang="en-US"/>
          </a:p>
        </p:txBody>
      </p:sp>
      <p:sp>
        <p:nvSpPr>
          <p:cNvPr id="5" name="Date Placeholder 4"/>
          <p:cNvSpPr>
            <a:spLocks noGrp="1"/>
          </p:cNvSpPr>
          <p:nvPr>
            <p:ph type="dt" sz="half" idx="10"/>
          </p:nvPr>
        </p:nvSpPr>
        <p:spPr/>
        <p:txBody>
          <a:bodyPr/>
          <a:lstStyle/>
          <a:p>
            <a:fld id="{D0EF88A6-7085-4034-9183-7DDB7227ED7B}" type="datetime1">
              <a:rPr lang="en-US" smtClean="0"/>
              <a:t>10/14/2018</a:t>
            </a:fld>
            <a:endParaRPr lang="en-US"/>
          </a:p>
        </p:txBody>
      </p:sp>
      <p:cxnSp>
        <p:nvCxnSpPr>
          <p:cNvPr id="8" name="Straight Connector 7"/>
          <p:cNvCxnSpPr/>
          <p:nvPr/>
        </p:nvCxnSpPr>
        <p:spPr>
          <a:xfrm>
            <a:off x="381000" y="685800"/>
            <a:ext cx="84582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53200" y="3124200"/>
            <a:ext cx="1609725" cy="152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466081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0"/>
            <a:ext cx="8763000" cy="609599"/>
          </a:xfrm>
        </p:spPr>
        <p:txBody>
          <a:bodyPr>
            <a:normAutofit/>
          </a:bodyPr>
          <a:lstStyle/>
          <a:p>
            <a:r>
              <a:rPr lang="en-US" sz="1800" i="1" dirty="0" smtClean="0"/>
              <a:t>Theory of machines						</a:t>
            </a:r>
            <a:r>
              <a:rPr lang="en-US" sz="1800" i="1" dirty="0" err="1" smtClean="0"/>
              <a:t>Wessam</a:t>
            </a:r>
            <a:r>
              <a:rPr lang="en-US" sz="1800" i="1" dirty="0" smtClean="0"/>
              <a:t> Al </a:t>
            </a:r>
            <a:r>
              <a:rPr lang="en-US" sz="1800" i="1" dirty="0" err="1" smtClean="0"/>
              <a:t>Azzawi</a:t>
            </a:r>
            <a:endParaRPr lang="en-US" sz="1800" i="1" dirty="0"/>
          </a:p>
        </p:txBody>
      </p:sp>
      <p:sp>
        <p:nvSpPr>
          <p:cNvPr id="3" name="Subtitle 2"/>
          <p:cNvSpPr>
            <a:spLocks noGrp="1"/>
          </p:cNvSpPr>
          <p:nvPr>
            <p:ph type="subTitle" idx="1"/>
          </p:nvPr>
        </p:nvSpPr>
        <p:spPr>
          <a:xfrm>
            <a:off x="381000" y="761999"/>
            <a:ext cx="8153400" cy="4724401"/>
          </a:xfrm>
        </p:spPr>
        <p:txBody>
          <a:bodyPr>
            <a:normAutofit fontScale="85000" lnSpcReduction="20000"/>
          </a:bodyPr>
          <a:lstStyle/>
          <a:p>
            <a:pPr algn="l"/>
            <a:r>
              <a:rPr lang="en-US" sz="2600" dirty="0">
                <a:solidFill>
                  <a:schemeClr val="tx1"/>
                </a:solidFill>
              </a:rPr>
              <a:t>Kinematics of Motion</a:t>
            </a:r>
            <a:r>
              <a:rPr lang="en-US" sz="2600" dirty="0" smtClean="0">
                <a:solidFill>
                  <a:schemeClr val="tx1"/>
                </a:solidFill>
              </a:rPr>
              <a:t>:</a:t>
            </a:r>
          </a:p>
          <a:p>
            <a:pPr marL="457200" indent="-457200" algn="l">
              <a:buFont typeface="Arial" panose="020B0604020202020204" pitchFamily="34" charset="0"/>
              <a:buChar char="•"/>
            </a:pPr>
            <a:r>
              <a:rPr lang="en-US" sz="2600" i="1" dirty="0">
                <a:solidFill>
                  <a:schemeClr val="accent1"/>
                </a:solidFill>
              </a:rPr>
              <a:t>Representation of Angular Displacement </a:t>
            </a:r>
            <a:r>
              <a:rPr lang="en-US" sz="2600" i="1" dirty="0" smtClean="0">
                <a:solidFill>
                  <a:schemeClr val="accent1"/>
                </a:solidFill>
              </a:rPr>
              <a:t>by a Vector</a:t>
            </a:r>
          </a:p>
          <a:p>
            <a:pPr marL="457200" indent="-457200" algn="l">
              <a:buFont typeface="Arial" panose="020B0604020202020204" pitchFamily="34" charset="0"/>
              <a:buChar char="•"/>
            </a:pPr>
            <a:endParaRPr lang="en-US" sz="2400" i="1" dirty="0" smtClean="0">
              <a:solidFill>
                <a:schemeClr val="accent1"/>
              </a:solidFill>
            </a:endParaRPr>
          </a:p>
          <a:p>
            <a:pPr marL="749300" indent="-292100" algn="just">
              <a:buFont typeface="+mj-lt"/>
              <a:buAutoNum type="arabicPeriod"/>
            </a:pPr>
            <a:r>
              <a:rPr lang="en-US" sz="2400" i="1" dirty="0">
                <a:solidFill>
                  <a:srgbClr val="FF0000"/>
                </a:solidFill>
              </a:rPr>
              <a:t>Direction of the axis of </a:t>
            </a:r>
            <a:r>
              <a:rPr lang="en-US" sz="2400" i="1" dirty="0" smtClean="0">
                <a:solidFill>
                  <a:srgbClr val="FF0000"/>
                </a:solidFill>
              </a:rPr>
              <a:t>rotation</a:t>
            </a:r>
            <a:r>
              <a:rPr lang="en-US" sz="2400" dirty="0">
                <a:solidFill>
                  <a:srgbClr val="231F20"/>
                </a:solidFill>
              </a:rPr>
              <a:t>,</a:t>
            </a:r>
            <a:r>
              <a:rPr lang="en-US" sz="2400" dirty="0" smtClean="0">
                <a:solidFill>
                  <a:srgbClr val="231F20"/>
                </a:solidFill>
              </a:rPr>
              <a:t> </a:t>
            </a:r>
            <a:r>
              <a:rPr lang="en-US" sz="2400" dirty="0">
                <a:solidFill>
                  <a:srgbClr val="231F20"/>
                </a:solidFill>
              </a:rPr>
              <a:t>It is fixed by drawing a line perpendicular to the plane of rotation, in which the angular displacement takes place</a:t>
            </a:r>
            <a:r>
              <a:rPr lang="en-US" sz="2400" dirty="0" smtClean="0">
                <a:solidFill>
                  <a:srgbClr val="231F20"/>
                </a:solidFill>
              </a:rPr>
              <a:t>.</a:t>
            </a:r>
          </a:p>
          <a:p>
            <a:pPr marL="749300" indent="-292100" algn="just">
              <a:buFont typeface="+mj-lt"/>
              <a:buAutoNum type="arabicPeriod"/>
            </a:pPr>
            <a:endParaRPr lang="en-US" sz="2400" dirty="0" smtClean="0">
              <a:solidFill>
                <a:srgbClr val="231F20"/>
              </a:solidFill>
            </a:endParaRPr>
          </a:p>
          <a:p>
            <a:pPr marL="749300" indent="-292100" algn="just">
              <a:buFont typeface="+mj-lt"/>
              <a:buAutoNum type="arabicPeriod"/>
            </a:pPr>
            <a:r>
              <a:rPr lang="en-US" sz="2400" i="1" dirty="0">
                <a:solidFill>
                  <a:srgbClr val="FF0000"/>
                </a:solidFill>
              </a:rPr>
              <a:t>Magnitude of angular </a:t>
            </a:r>
            <a:r>
              <a:rPr lang="en-US" sz="2400" i="1" dirty="0" smtClean="0">
                <a:solidFill>
                  <a:srgbClr val="FF0000"/>
                </a:solidFill>
              </a:rPr>
              <a:t>displacement</a:t>
            </a:r>
            <a:r>
              <a:rPr lang="en-US" sz="2400" dirty="0">
                <a:solidFill>
                  <a:srgbClr val="231F20"/>
                </a:solidFill>
              </a:rPr>
              <a:t>, It is fixed by the length of the vector drawn along the axis of rotation, to some suitable scale</a:t>
            </a:r>
            <a:r>
              <a:rPr lang="en-US" sz="2400" dirty="0" smtClean="0">
                <a:solidFill>
                  <a:srgbClr val="231F20"/>
                </a:solidFill>
              </a:rPr>
              <a:t>.</a:t>
            </a:r>
          </a:p>
          <a:p>
            <a:pPr marL="749300" indent="-292100" algn="just">
              <a:buFont typeface="+mj-lt"/>
              <a:buAutoNum type="arabicPeriod"/>
            </a:pPr>
            <a:endParaRPr lang="en-US" sz="2400" dirty="0">
              <a:solidFill>
                <a:srgbClr val="231F20"/>
              </a:solidFill>
            </a:endParaRPr>
          </a:p>
          <a:p>
            <a:pPr marL="749300" indent="-292100" algn="just">
              <a:buFont typeface="+mj-lt"/>
              <a:buAutoNum type="arabicPeriod"/>
            </a:pPr>
            <a:r>
              <a:rPr lang="en-US" sz="2400" i="1" dirty="0">
                <a:solidFill>
                  <a:srgbClr val="FF0000"/>
                </a:solidFill>
              </a:rPr>
              <a:t>Sense of the angular </a:t>
            </a:r>
            <a:r>
              <a:rPr lang="en-US" sz="2400" i="1" dirty="0" smtClean="0">
                <a:solidFill>
                  <a:srgbClr val="FF0000"/>
                </a:solidFill>
              </a:rPr>
              <a:t>displacement</a:t>
            </a:r>
            <a:r>
              <a:rPr lang="en-US" sz="2400" i="1" dirty="0" smtClean="0">
                <a:solidFill>
                  <a:schemeClr val="tx1"/>
                </a:solidFill>
              </a:rPr>
              <a:t>,</a:t>
            </a:r>
            <a:r>
              <a:rPr lang="en-US" sz="2400" dirty="0" smtClean="0">
                <a:solidFill>
                  <a:srgbClr val="231F20"/>
                </a:solidFill>
              </a:rPr>
              <a:t> </a:t>
            </a:r>
            <a:r>
              <a:rPr lang="en-US" sz="2400" dirty="0">
                <a:solidFill>
                  <a:srgbClr val="231F20"/>
                </a:solidFill>
              </a:rPr>
              <a:t>It is fixed by a right hand screw rule. </a:t>
            </a:r>
            <a:r>
              <a:rPr lang="en-US" sz="2400" dirty="0" smtClean="0">
                <a:solidFill>
                  <a:srgbClr val="231F20"/>
                </a:solidFill>
              </a:rPr>
              <a:t>If </a:t>
            </a:r>
            <a:r>
              <a:rPr lang="en-US" sz="2400" dirty="0">
                <a:solidFill>
                  <a:srgbClr val="231F20"/>
                </a:solidFill>
              </a:rPr>
              <a:t>a screw rotates in a fixed nut in a clockwise </a:t>
            </a:r>
            <a:r>
              <a:rPr lang="en-US" sz="2400" dirty="0" smtClean="0">
                <a:solidFill>
                  <a:srgbClr val="231F20"/>
                </a:solidFill>
              </a:rPr>
              <a:t>direction</a:t>
            </a:r>
            <a:r>
              <a:rPr lang="en-US" sz="2400" dirty="0">
                <a:solidFill>
                  <a:srgbClr val="231F20"/>
                </a:solidFill>
              </a:rPr>
              <a:t>, </a:t>
            </a:r>
            <a:r>
              <a:rPr lang="en-US" sz="2400" dirty="0" smtClean="0">
                <a:solidFill>
                  <a:srgbClr val="231F20"/>
                </a:solidFill>
              </a:rPr>
              <a:t>and </a:t>
            </a:r>
            <a:r>
              <a:rPr lang="en-US" sz="2400" dirty="0">
                <a:solidFill>
                  <a:srgbClr val="231F20"/>
                </a:solidFill>
              </a:rPr>
              <a:t>an observer is looking along the axis of rotation, then the arrow head will </a:t>
            </a:r>
            <a:r>
              <a:rPr lang="en-US" sz="2400" dirty="0" smtClean="0">
                <a:solidFill>
                  <a:srgbClr val="231F20"/>
                </a:solidFill>
              </a:rPr>
              <a:t>point away </a:t>
            </a:r>
            <a:r>
              <a:rPr lang="en-US" sz="2400" dirty="0">
                <a:solidFill>
                  <a:srgbClr val="231F20"/>
                </a:solidFill>
              </a:rPr>
              <a:t>from the observer. Similarly, if the angular </a:t>
            </a:r>
            <a:r>
              <a:rPr lang="en-US" sz="2400" dirty="0" smtClean="0">
                <a:solidFill>
                  <a:srgbClr val="231F20"/>
                </a:solidFill>
              </a:rPr>
              <a:t>displacement </a:t>
            </a:r>
            <a:r>
              <a:rPr lang="en-US" sz="2400" dirty="0">
                <a:solidFill>
                  <a:srgbClr val="231F20"/>
                </a:solidFill>
              </a:rPr>
              <a:t>is anti-clockwise, then the </a:t>
            </a:r>
            <a:r>
              <a:rPr lang="en-US" sz="2400" dirty="0" smtClean="0">
                <a:solidFill>
                  <a:srgbClr val="231F20"/>
                </a:solidFill>
              </a:rPr>
              <a:t>arrow head </a:t>
            </a:r>
            <a:r>
              <a:rPr lang="en-US" sz="2400" dirty="0">
                <a:solidFill>
                  <a:srgbClr val="231F20"/>
                </a:solidFill>
              </a:rPr>
              <a:t>will point towards the observer.</a:t>
            </a:r>
          </a:p>
        </p:txBody>
      </p:sp>
      <p:sp>
        <p:nvSpPr>
          <p:cNvPr id="4" name="Slide Number Placeholder 3"/>
          <p:cNvSpPr>
            <a:spLocks noGrp="1"/>
          </p:cNvSpPr>
          <p:nvPr>
            <p:ph type="sldNum" sz="quarter" idx="12"/>
          </p:nvPr>
        </p:nvSpPr>
        <p:spPr/>
        <p:txBody>
          <a:bodyPr/>
          <a:lstStyle/>
          <a:p>
            <a:fld id="{D88D4192-2753-4076-A185-6990D7EA4EDA}" type="slidenum">
              <a:rPr lang="en-US" smtClean="0"/>
              <a:t>17</a:t>
            </a:fld>
            <a:endParaRPr lang="en-US"/>
          </a:p>
        </p:txBody>
      </p:sp>
      <p:sp>
        <p:nvSpPr>
          <p:cNvPr id="5" name="Date Placeholder 4"/>
          <p:cNvSpPr>
            <a:spLocks noGrp="1"/>
          </p:cNvSpPr>
          <p:nvPr>
            <p:ph type="dt" sz="half" idx="10"/>
          </p:nvPr>
        </p:nvSpPr>
        <p:spPr/>
        <p:txBody>
          <a:bodyPr/>
          <a:lstStyle/>
          <a:p>
            <a:fld id="{D0EF88A6-7085-4034-9183-7DDB7227ED7B}" type="datetime1">
              <a:rPr lang="en-US" smtClean="0"/>
              <a:t>10/14/2018</a:t>
            </a:fld>
            <a:endParaRPr lang="en-US"/>
          </a:p>
        </p:txBody>
      </p:sp>
      <p:cxnSp>
        <p:nvCxnSpPr>
          <p:cNvPr id="8" name="Straight Connector 7"/>
          <p:cNvCxnSpPr/>
          <p:nvPr/>
        </p:nvCxnSpPr>
        <p:spPr>
          <a:xfrm>
            <a:off x="381000" y="685800"/>
            <a:ext cx="84582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84825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0"/>
            <a:ext cx="8763000" cy="609599"/>
          </a:xfrm>
        </p:spPr>
        <p:txBody>
          <a:bodyPr>
            <a:normAutofit/>
          </a:bodyPr>
          <a:lstStyle/>
          <a:p>
            <a:r>
              <a:rPr lang="en-US" sz="1800" i="1" dirty="0" smtClean="0"/>
              <a:t>Theory of machines						</a:t>
            </a:r>
            <a:r>
              <a:rPr lang="en-US" sz="1800" i="1" dirty="0" err="1" smtClean="0"/>
              <a:t>Wessam</a:t>
            </a:r>
            <a:r>
              <a:rPr lang="en-US" sz="1800" i="1" dirty="0" smtClean="0"/>
              <a:t> Al </a:t>
            </a:r>
            <a:r>
              <a:rPr lang="en-US" sz="1800" i="1" dirty="0" err="1" smtClean="0"/>
              <a:t>Azzawi</a:t>
            </a:r>
            <a:endParaRPr lang="en-US" sz="1800" i="1" dirty="0"/>
          </a:p>
        </p:txBody>
      </p:sp>
      <p:sp>
        <p:nvSpPr>
          <p:cNvPr id="3" name="Subtitle 2"/>
          <p:cNvSpPr>
            <a:spLocks noGrp="1"/>
          </p:cNvSpPr>
          <p:nvPr>
            <p:ph type="subTitle" idx="1"/>
          </p:nvPr>
        </p:nvSpPr>
        <p:spPr>
          <a:xfrm>
            <a:off x="381000" y="761999"/>
            <a:ext cx="8153400" cy="4953001"/>
          </a:xfrm>
        </p:spPr>
        <p:txBody>
          <a:bodyPr>
            <a:normAutofit/>
          </a:bodyPr>
          <a:lstStyle/>
          <a:p>
            <a:pPr algn="l"/>
            <a:r>
              <a:rPr lang="en-US" sz="2400" dirty="0">
                <a:solidFill>
                  <a:schemeClr val="tx1"/>
                </a:solidFill>
              </a:rPr>
              <a:t>Kinematics of Motion</a:t>
            </a:r>
            <a:r>
              <a:rPr lang="en-US" sz="2400" dirty="0" smtClean="0">
                <a:solidFill>
                  <a:schemeClr val="tx1"/>
                </a:solidFill>
              </a:rPr>
              <a:t>:</a:t>
            </a:r>
          </a:p>
          <a:p>
            <a:pPr marL="457200" lvl="0" indent="-457200" algn="l">
              <a:buFont typeface="Arial" panose="020B0604020202020204" pitchFamily="34" charset="0"/>
              <a:buChar char="•"/>
            </a:pPr>
            <a:r>
              <a:rPr lang="en-US" sz="2200" i="1" dirty="0">
                <a:solidFill>
                  <a:srgbClr val="4F81BD"/>
                </a:solidFill>
              </a:rPr>
              <a:t>Angular </a:t>
            </a:r>
            <a:r>
              <a:rPr lang="en-US" sz="2200" i="1" dirty="0" smtClean="0">
                <a:solidFill>
                  <a:srgbClr val="4F81BD"/>
                </a:solidFill>
              </a:rPr>
              <a:t>velocity</a:t>
            </a:r>
          </a:p>
          <a:p>
            <a:pPr marL="457200" algn="l"/>
            <a:r>
              <a:rPr lang="en-US" sz="2000" dirty="0">
                <a:solidFill>
                  <a:srgbClr val="231F20"/>
                </a:solidFill>
              </a:rPr>
              <a:t>It </a:t>
            </a:r>
            <a:r>
              <a:rPr lang="en-US" sz="2000" dirty="0" smtClean="0">
                <a:solidFill>
                  <a:srgbClr val="231F20"/>
                </a:solidFill>
              </a:rPr>
              <a:t>is the </a:t>
            </a:r>
            <a:r>
              <a:rPr lang="en-US" sz="2000" dirty="0">
                <a:solidFill>
                  <a:srgbClr val="231F20"/>
                </a:solidFill>
              </a:rPr>
              <a:t>rate of change of angular displacement with respect to </a:t>
            </a:r>
            <a:r>
              <a:rPr lang="en-US" sz="2000" dirty="0" smtClean="0">
                <a:solidFill>
                  <a:srgbClr val="231F20"/>
                </a:solidFill>
              </a:rPr>
              <a:t>time, it is a vector quantity.</a:t>
            </a:r>
          </a:p>
          <a:p>
            <a:pPr marL="457200"/>
            <a:r>
              <a:rPr lang="el-GR" sz="2000" i="1" dirty="0">
                <a:solidFill>
                  <a:srgbClr val="231F20"/>
                </a:solidFill>
              </a:rPr>
              <a:t>ω = </a:t>
            </a:r>
            <a:r>
              <a:rPr lang="en-US" sz="2000" i="1" dirty="0">
                <a:solidFill>
                  <a:srgbClr val="231F20"/>
                </a:solidFill>
              </a:rPr>
              <a:t>d</a:t>
            </a:r>
            <a:r>
              <a:rPr lang="el-GR" sz="2000" i="1" dirty="0">
                <a:solidFill>
                  <a:srgbClr val="231F20"/>
                </a:solidFill>
              </a:rPr>
              <a:t>θ/ </a:t>
            </a:r>
            <a:r>
              <a:rPr lang="en-US" sz="2000" i="1" dirty="0" err="1" smtClean="0">
                <a:solidFill>
                  <a:srgbClr val="231F20"/>
                </a:solidFill>
              </a:rPr>
              <a:t>dt</a:t>
            </a:r>
            <a:endParaRPr lang="en-US" sz="2000" i="1" dirty="0" smtClean="0">
              <a:solidFill>
                <a:srgbClr val="231F20"/>
              </a:solidFill>
            </a:endParaRPr>
          </a:p>
          <a:p>
            <a:pPr marL="457200" lvl="0" indent="-457200" algn="l">
              <a:buFont typeface="Arial" panose="020B0604020202020204" pitchFamily="34" charset="0"/>
              <a:buChar char="•"/>
            </a:pPr>
            <a:r>
              <a:rPr lang="en-US" sz="2200" i="1" dirty="0">
                <a:solidFill>
                  <a:srgbClr val="4F81BD"/>
                </a:solidFill>
              </a:rPr>
              <a:t>Angular </a:t>
            </a:r>
            <a:r>
              <a:rPr lang="en-US" sz="2200" i="1" dirty="0" err="1" smtClean="0">
                <a:solidFill>
                  <a:srgbClr val="4F81BD"/>
                </a:solidFill>
              </a:rPr>
              <a:t>accelaration</a:t>
            </a:r>
            <a:endParaRPr lang="en-US" sz="2200" i="1" dirty="0" smtClean="0">
              <a:solidFill>
                <a:srgbClr val="4F81BD"/>
              </a:solidFill>
            </a:endParaRPr>
          </a:p>
          <a:p>
            <a:pPr marL="457200" algn="l"/>
            <a:r>
              <a:rPr lang="en-US" sz="2000" dirty="0">
                <a:solidFill>
                  <a:srgbClr val="231F20"/>
                </a:solidFill>
              </a:rPr>
              <a:t>It </a:t>
            </a:r>
            <a:r>
              <a:rPr lang="en-US" sz="2000" dirty="0" smtClean="0">
                <a:solidFill>
                  <a:srgbClr val="231F20"/>
                </a:solidFill>
              </a:rPr>
              <a:t>is the </a:t>
            </a:r>
            <a:r>
              <a:rPr lang="en-US" sz="2000" dirty="0">
                <a:solidFill>
                  <a:srgbClr val="231F20"/>
                </a:solidFill>
              </a:rPr>
              <a:t>rate of change of angular velocity with respect to time. It is usually expressed by a Greek letter </a:t>
            </a:r>
            <a:r>
              <a:rPr lang="en-US" sz="2000" i="1" dirty="0">
                <a:solidFill>
                  <a:schemeClr val="accent1"/>
                </a:solidFill>
              </a:rPr>
              <a:t>α</a:t>
            </a:r>
            <a:r>
              <a:rPr lang="en-US" sz="2000" dirty="0">
                <a:solidFill>
                  <a:srgbClr val="231F20"/>
                </a:solidFill>
              </a:rPr>
              <a:t> (alpha</a:t>
            </a:r>
            <a:r>
              <a:rPr lang="en-US" sz="2000" dirty="0" smtClean="0">
                <a:solidFill>
                  <a:srgbClr val="231F20"/>
                </a:solidFill>
              </a:rPr>
              <a:t>)</a:t>
            </a:r>
          </a:p>
          <a:p>
            <a:pPr marL="457200" algn="l"/>
            <a:endParaRPr lang="en-US" sz="2000" dirty="0">
              <a:solidFill>
                <a:srgbClr val="231F20"/>
              </a:solidFill>
            </a:endParaRPr>
          </a:p>
          <a:p>
            <a:pPr marL="457200" algn="l"/>
            <a:endParaRPr lang="en-US" sz="2000" i="1" dirty="0" smtClean="0">
              <a:solidFill>
                <a:srgbClr val="231F20"/>
              </a:solidFill>
            </a:endParaRPr>
          </a:p>
          <a:p>
            <a:pPr marL="457200" algn="l"/>
            <a:endParaRPr lang="en-US" sz="2000" i="1" dirty="0" smtClean="0">
              <a:solidFill>
                <a:srgbClr val="231F20"/>
              </a:solidFill>
            </a:endParaRPr>
          </a:p>
          <a:p>
            <a:pPr algn="l"/>
            <a:endParaRPr lang="en-US" dirty="0">
              <a:solidFill>
                <a:srgbClr val="231F20"/>
              </a:solidFill>
            </a:endParaRPr>
          </a:p>
        </p:txBody>
      </p:sp>
      <p:sp>
        <p:nvSpPr>
          <p:cNvPr id="4" name="Slide Number Placeholder 3"/>
          <p:cNvSpPr>
            <a:spLocks noGrp="1"/>
          </p:cNvSpPr>
          <p:nvPr>
            <p:ph type="sldNum" sz="quarter" idx="12"/>
          </p:nvPr>
        </p:nvSpPr>
        <p:spPr/>
        <p:txBody>
          <a:bodyPr/>
          <a:lstStyle/>
          <a:p>
            <a:fld id="{D88D4192-2753-4076-A185-6990D7EA4EDA}" type="slidenum">
              <a:rPr lang="en-US" smtClean="0"/>
              <a:t>18</a:t>
            </a:fld>
            <a:endParaRPr lang="en-US"/>
          </a:p>
        </p:txBody>
      </p:sp>
      <p:sp>
        <p:nvSpPr>
          <p:cNvPr id="5" name="Date Placeholder 4"/>
          <p:cNvSpPr>
            <a:spLocks noGrp="1"/>
          </p:cNvSpPr>
          <p:nvPr>
            <p:ph type="dt" sz="half" idx="10"/>
          </p:nvPr>
        </p:nvSpPr>
        <p:spPr/>
        <p:txBody>
          <a:bodyPr/>
          <a:lstStyle/>
          <a:p>
            <a:fld id="{D0EF88A6-7085-4034-9183-7DDB7227ED7B}" type="datetime1">
              <a:rPr lang="en-US" smtClean="0"/>
              <a:t>10/14/2018</a:t>
            </a:fld>
            <a:endParaRPr lang="en-US"/>
          </a:p>
        </p:txBody>
      </p:sp>
      <p:cxnSp>
        <p:nvCxnSpPr>
          <p:cNvPr id="8" name="Straight Connector 7"/>
          <p:cNvCxnSpPr/>
          <p:nvPr/>
        </p:nvCxnSpPr>
        <p:spPr>
          <a:xfrm>
            <a:off x="381000" y="685800"/>
            <a:ext cx="84582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0800" y="3848100"/>
            <a:ext cx="2971800" cy="7316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36949" y="4643293"/>
            <a:ext cx="1382947" cy="7669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522006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0"/>
            <a:ext cx="8763000" cy="609599"/>
          </a:xfrm>
        </p:spPr>
        <p:txBody>
          <a:bodyPr>
            <a:normAutofit/>
          </a:bodyPr>
          <a:lstStyle/>
          <a:p>
            <a:r>
              <a:rPr lang="en-US" sz="1800" i="1" dirty="0" smtClean="0"/>
              <a:t>Theory of machines						</a:t>
            </a:r>
            <a:r>
              <a:rPr lang="en-US" sz="1800" i="1" dirty="0" err="1" smtClean="0"/>
              <a:t>Wessam</a:t>
            </a:r>
            <a:r>
              <a:rPr lang="en-US" sz="1800" i="1" dirty="0" smtClean="0"/>
              <a:t> Al </a:t>
            </a:r>
            <a:r>
              <a:rPr lang="en-US" sz="1800" i="1" dirty="0" err="1" smtClean="0"/>
              <a:t>Azzawi</a:t>
            </a:r>
            <a:endParaRPr lang="en-US" sz="1800" i="1" dirty="0"/>
          </a:p>
        </p:txBody>
      </p:sp>
      <p:sp>
        <p:nvSpPr>
          <p:cNvPr id="3" name="Subtitle 2"/>
          <p:cNvSpPr>
            <a:spLocks noGrp="1"/>
          </p:cNvSpPr>
          <p:nvPr>
            <p:ph type="subTitle" idx="1"/>
          </p:nvPr>
        </p:nvSpPr>
        <p:spPr>
          <a:xfrm>
            <a:off x="381000" y="761999"/>
            <a:ext cx="8153400" cy="4953001"/>
          </a:xfrm>
        </p:spPr>
        <p:txBody>
          <a:bodyPr>
            <a:normAutofit/>
          </a:bodyPr>
          <a:lstStyle/>
          <a:p>
            <a:pPr algn="l"/>
            <a:r>
              <a:rPr lang="en-US" sz="2400" dirty="0">
                <a:solidFill>
                  <a:schemeClr val="tx1"/>
                </a:solidFill>
              </a:rPr>
              <a:t>Kinematics of Motion</a:t>
            </a:r>
            <a:r>
              <a:rPr lang="en-US" sz="2400" dirty="0" smtClean="0">
                <a:solidFill>
                  <a:schemeClr val="tx1"/>
                </a:solidFill>
              </a:rPr>
              <a:t>:</a:t>
            </a:r>
          </a:p>
          <a:p>
            <a:pPr marL="457200" lvl="0" indent="-457200" algn="l">
              <a:buFont typeface="Arial" panose="020B0604020202020204" pitchFamily="34" charset="0"/>
              <a:buChar char="•"/>
            </a:pPr>
            <a:r>
              <a:rPr lang="en-US" sz="2200" i="1" dirty="0" smtClean="0">
                <a:solidFill>
                  <a:srgbClr val="4F81BD"/>
                </a:solidFill>
              </a:rPr>
              <a:t>Equations of angular motion</a:t>
            </a:r>
          </a:p>
          <a:p>
            <a:pPr marL="457200" algn="l"/>
            <a:r>
              <a:rPr lang="en-US" sz="2000" dirty="0">
                <a:solidFill>
                  <a:srgbClr val="231F20"/>
                </a:solidFill>
              </a:rPr>
              <a:t>The following equations of angular motion corresponding to linear motion </a:t>
            </a:r>
            <a:r>
              <a:rPr lang="en-US" sz="2000" dirty="0" smtClean="0">
                <a:solidFill>
                  <a:srgbClr val="231F20"/>
                </a:solidFill>
              </a:rPr>
              <a:t>:</a:t>
            </a:r>
          </a:p>
          <a:p>
            <a:pPr marL="914400" indent="-457200" algn="l">
              <a:buFont typeface="+mj-lt"/>
              <a:buAutoNum type="arabicPeriod"/>
            </a:pPr>
            <a:r>
              <a:rPr lang="en-US" sz="2000" dirty="0" smtClean="0">
                <a:solidFill>
                  <a:srgbClr val="231F20"/>
                </a:solidFill>
              </a:rPr>
              <a:t> </a:t>
            </a:r>
          </a:p>
          <a:p>
            <a:pPr marL="914400" indent="-457200" algn="l">
              <a:buFont typeface="+mj-lt"/>
              <a:buAutoNum type="arabicPeriod"/>
            </a:pPr>
            <a:endParaRPr lang="en-US" sz="2000" dirty="0" smtClean="0">
              <a:solidFill>
                <a:srgbClr val="231F20"/>
              </a:solidFill>
            </a:endParaRPr>
          </a:p>
          <a:p>
            <a:pPr marL="914400" indent="-457200" algn="l">
              <a:buFont typeface="+mj-lt"/>
              <a:buAutoNum type="arabicPeriod"/>
            </a:pPr>
            <a:r>
              <a:rPr lang="en-US" sz="2000" dirty="0" smtClean="0">
                <a:solidFill>
                  <a:srgbClr val="231F20"/>
                </a:solidFill>
              </a:rPr>
              <a:t> </a:t>
            </a:r>
          </a:p>
          <a:p>
            <a:pPr marL="914400" indent="-457200" algn="l">
              <a:buFont typeface="+mj-lt"/>
              <a:buAutoNum type="arabicPeriod"/>
            </a:pPr>
            <a:endParaRPr lang="en-US" sz="2000" dirty="0">
              <a:solidFill>
                <a:srgbClr val="231F20"/>
              </a:solidFill>
            </a:endParaRPr>
          </a:p>
          <a:p>
            <a:pPr marL="914400" indent="-457200" algn="l">
              <a:buFont typeface="+mj-lt"/>
              <a:buAutoNum type="arabicPeriod"/>
            </a:pPr>
            <a:r>
              <a:rPr lang="en-US" sz="2000" dirty="0" smtClean="0">
                <a:solidFill>
                  <a:srgbClr val="231F20"/>
                </a:solidFill>
              </a:rPr>
              <a:t> </a:t>
            </a:r>
          </a:p>
          <a:p>
            <a:pPr marL="914400" indent="-457200" algn="l">
              <a:buFont typeface="+mj-lt"/>
              <a:buAutoNum type="arabicPeriod"/>
            </a:pPr>
            <a:endParaRPr lang="en-US" sz="2000" dirty="0">
              <a:solidFill>
                <a:srgbClr val="231F20"/>
              </a:solidFill>
            </a:endParaRPr>
          </a:p>
          <a:p>
            <a:pPr marL="914400" indent="-457200" algn="l">
              <a:buFont typeface="+mj-lt"/>
              <a:buAutoNum type="arabicPeriod"/>
            </a:pPr>
            <a:r>
              <a:rPr lang="en-US" sz="2000" dirty="0" smtClean="0">
                <a:solidFill>
                  <a:srgbClr val="231F20"/>
                </a:solidFill>
              </a:rPr>
              <a:t> </a:t>
            </a:r>
            <a:endParaRPr lang="en-US" sz="2000" dirty="0">
              <a:solidFill>
                <a:srgbClr val="231F20"/>
              </a:solidFill>
            </a:endParaRPr>
          </a:p>
          <a:p>
            <a:pPr marL="457200" algn="l"/>
            <a:endParaRPr lang="en-US" sz="2000" i="1" dirty="0" smtClean="0">
              <a:solidFill>
                <a:srgbClr val="231F20"/>
              </a:solidFill>
            </a:endParaRPr>
          </a:p>
          <a:p>
            <a:pPr marL="457200" algn="l"/>
            <a:endParaRPr lang="en-US" sz="2000" i="1" dirty="0" smtClean="0">
              <a:solidFill>
                <a:srgbClr val="231F20"/>
              </a:solidFill>
            </a:endParaRPr>
          </a:p>
          <a:p>
            <a:pPr algn="l"/>
            <a:endParaRPr lang="en-US" dirty="0">
              <a:solidFill>
                <a:srgbClr val="231F20"/>
              </a:solidFill>
            </a:endParaRPr>
          </a:p>
        </p:txBody>
      </p:sp>
      <p:sp>
        <p:nvSpPr>
          <p:cNvPr id="4" name="Slide Number Placeholder 3"/>
          <p:cNvSpPr>
            <a:spLocks noGrp="1"/>
          </p:cNvSpPr>
          <p:nvPr>
            <p:ph type="sldNum" sz="quarter" idx="12"/>
          </p:nvPr>
        </p:nvSpPr>
        <p:spPr/>
        <p:txBody>
          <a:bodyPr/>
          <a:lstStyle/>
          <a:p>
            <a:fld id="{D88D4192-2753-4076-A185-6990D7EA4EDA}" type="slidenum">
              <a:rPr lang="en-US" smtClean="0"/>
              <a:t>19</a:t>
            </a:fld>
            <a:endParaRPr lang="en-US"/>
          </a:p>
        </p:txBody>
      </p:sp>
      <p:sp>
        <p:nvSpPr>
          <p:cNvPr id="5" name="Date Placeholder 4"/>
          <p:cNvSpPr>
            <a:spLocks noGrp="1"/>
          </p:cNvSpPr>
          <p:nvPr>
            <p:ph type="dt" sz="half" idx="10"/>
          </p:nvPr>
        </p:nvSpPr>
        <p:spPr/>
        <p:txBody>
          <a:bodyPr/>
          <a:lstStyle/>
          <a:p>
            <a:fld id="{D0EF88A6-7085-4034-9183-7DDB7227ED7B}" type="datetime1">
              <a:rPr lang="en-US" smtClean="0"/>
              <a:t>10/14/2018</a:t>
            </a:fld>
            <a:endParaRPr lang="en-US"/>
          </a:p>
        </p:txBody>
      </p:sp>
      <p:cxnSp>
        <p:nvCxnSpPr>
          <p:cNvPr id="8" name="Straight Connector 7"/>
          <p:cNvCxnSpPr/>
          <p:nvPr/>
        </p:nvCxnSpPr>
        <p:spPr>
          <a:xfrm>
            <a:off x="381000" y="685800"/>
            <a:ext cx="84582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2286000"/>
            <a:ext cx="1574269" cy="357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0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5400" y="2895600"/>
            <a:ext cx="1876244" cy="6381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01"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40255" y="3648074"/>
            <a:ext cx="2112545" cy="466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02"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40255" y="4241800"/>
            <a:ext cx="1629414" cy="7587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4114800" y="3376135"/>
            <a:ext cx="4229631" cy="1477328"/>
          </a:xfrm>
          <a:prstGeom prst="rect">
            <a:avLst/>
          </a:prstGeom>
          <a:noFill/>
        </p:spPr>
        <p:txBody>
          <a:bodyPr wrap="square" rtlCol="0">
            <a:spAutoFit/>
          </a:bodyPr>
          <a:lstStyle/>
          <a:p>
            <a:r>
              <a:rPr lang="en-US" dirty="0"/>
              <a:t>ω0 = Initial angular velocity in rad/s,</a:t>
            </a:r>
          </a:p>
          <a:p>
            <a:r>
              <a:rPr lang="en-US" dirty="0"/>
              <a:t>ω = Final angular velocity in rad/s</a:t>
            </a:r>
            <a:r>
              <a:rPr lang="en-US" dirty="0" smtClean="0"/>
              <a:t>,</a:t>
            </a:r>
          </a:p>
          <a:p>
            <a:r>
              <a:rPr lang="en-US" i="1" dirty="0"/>
              <a:t>t </a:t>
            </a:r>
            <a:r>
              <a:rPr lang="en-US" dirty="0"/>
              <a:t>= Time in seconds,</a:t>
            </a:r>
          </a:p>
          <a:p>
            <a:r>
              <a:rPr lang="en-US" dirty="0"/>
              <a:t>θ = Angular displacement in time </a:t>
            </a:r>
            <a:r>
              <a:rPr lang="en-US" i="1" dirty="0"/>
              <a:t>t </a:t>
            </a:r>
            <a:r>
              <a:rPr lang="en-US" i="1" dirty="0" smtClean="0"/>
              <a:t>s</a:t>
            </a:r>
            <a:r>
              <a:rPr lang="en-US" dirty="0" smtClean="0"/>
              <a:t>econds </a:t>
            </a:r>
            <a:endParaRPr lang="en-US" dirty="0"/>
          </a:p>
          <a:p>
            <a:r>
              <a:rPr lang="el-GR" dirty="0"/>
              <a:t>α = </a:t>
            </a:r>
            <a:r>
              <a:rPr lang="en-US" dirty="0"/>
              <a:t>Angular acceleration in rad / s</a:t>
            </a:r>
            <a:r>
              <a:rPr lang="en-US" baseline="30000" dirty="0"/>
              <a:t>2</a:t>
            </a:r>
            <a:r>
              <a:rPr lang="en-US" dirty="0"/>
              <a:t>.</a:t>
            </a:r>
          </a:p>
        </p:txBody>
      </p:sp>
    </p:spTree>
    <p:extLst>
      <p:ext uri="{BB962C8B-B14F-4D97-AF65-F5344CB8AC3E}">
        <p14:creationId xmlns:p14="http://schemas.microsoft.com/office/powerpoint/2010/main" val="36754245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0"/>
            <a:ext cx="8763000" cy="609599"/>
          </a:xfrm>
        </p:spPr>
        <p:txBody>
          <a:bodyPr>
            <a:normAutofit/>
          </a:bodyPr>
          <a:lstStyle/>
          <a:p>
            <a:r>
              <a:rPr lang="en-US" sz="1800" i="1" dirty="0" smtClean="0"/>
              <a:t>Theory of machines						</a:t>
            </a:r>
            <a:r>
              <a:rPr lang="en-US" sz="1800" i="1" dirty="0" err="1" smtClean="0"/>
              <a:t>Wessam</a:t>
            </a:r>
            <a:r>
              <a:rPr lang="en-US" sz="1800" i="1" dirty="0" smtClean="0"/>
              <a:t> Al </a:t>
            </a:r>
            <a:r>
              <a:rPr lang="en-US" sz="1800" i="1" dirty="0" err="1" smtClean="0"/>
              <a:t>Azzawi</a:t>
            </a:r>
            <a:endParaRPr lang="en-US" sz="1800" i="1" dirty="0"/>
          </a:p>
        </p:txBody>
      </p:sp>
      <p:sp>
        <p:nvSpPr>
          <p:cNvPr id="3" name="Subtitle 2"/>
          <p:cNvSpPr>
            <a:spLocks noGrp="1"/>
          </p:cNvSpPr>
          <p:nvPr>
            <p:ph type="subTitle" idx="1"/>
          </p:nvPr>
        </p:nvSpPr>
        <p:spPr>
          <a:xfrm>
            <a:off x="381000" y="762000"/>
            <a:ext cx="8153400" cy="2743200"/>
          </a:xfrm>
        </p:spPr>
        <p:txBody>
          <a:bodyPr>
            <a:normAutofit fontScale="85000" lnSpcReduction="10000"/>
          </a:bodyPr>
          <a:lstStyle/>
          <a:p>
            <a:pPr algn="l"/>
            <a:r>
              <a:rPr lang="en-US" sz="2600" dirty="0" smtClean="0">
                <a:solidFill>
                  <a:schemeClr val="tx1"/>
                </a:solidFill>
              </a:rPr>
              <a:t>Introduction:</a:t>
            </a:r>
          </a:p>
          <a:p>
            <a:pPr marL="457200" indent="-457200" algn="l">
              <a:buFont typeface="Arial" panose="020B0604020202020204" pitchFamily="34" charset="0"/>
              <a:buChar char="•"/>
            </a:pPr>
            <a:r>
              <a:rPr lang="en-US" sz="2900" dirty="0" smtClean="0">
                <a:solidFill>
                  <a:schemeClr val="tx1"/>
                </a:solidFill>
              </a:rPr>
              <a:t>Definitions</a:t>
            </a:r>
          </a:p>
          <a:p>
            <a:pPr marL="914400" indent="-457200" algn="just">
              <a:buFont typeface="Wingdings" panose="05000000000000000000" pitchFamily="2" charset="2"/>
              <a:buChar char="§"/>
            </a:pPr>
            <a:r>
              <a:rPr lang="en-US" sz="2600" i="1" dirty="0" smtClean="0">
                <a:solidFill>
                  <a:schemeClr val="tx2"/>
                </a:solidFill>
              </a:rPr>
              <a:t>Machine</a:t>
            </a:r>
            <a:r>
              <a:rPr lang="en-US" sz="2600" dirty="0" smtClean="0">
                <a:solidFill>
                  <a:schemeClr val="tx1"/>
                </a:solidFill>
              </a:rPr>
              <a:t> is a device that receives energy in some available form and </a:t>
            </a:r>
            <a:r>
              <a:rPr lang="en-US" sz="2600" dirty="0" err="1" smtClean="0">
                <a:solidFill>
                  <a:schemeClr val="tx1"/>
                </a:solidFill>
              </a:rPr>
              <a:t>utilises</a:t>
            </a:r>
            <a:r>
              <a:rPr lang="en-US" sz="2600" dirty="0" smtClean="0">
                <a:solidFill>
                  <a:schemeClr val="tx1"/>
                </a:solidFill>
              </a:rPr>
              <a:t> it to do some particular type of work</a:t>
            </a:r>
          </a:p>
          <a:p>
            <a:pPr marL="914400" indent="-457200" algn="just">
              <a:buFont typeface="Wingdings" panose="05000000000000000000" pitchFamily="2" charset="2"/>
              <a:buChar char="§"/>
            </a:pPr>
            <a:r>
              <a:rPr lang="en-US" sz="2600" i="1" dirty="0">
                <a:solidFill>
                  <a:schemeClr val="tx2"/>
                </a:solidFill>
              </a:rPr>
              <a:t>International System of Units (S.I. Units) </a:t>
            </a:r>
            <a:r>
              <a:rPr lang="en-US" sz="2600" dirty="0">
                <a:solidFill>
                  <a:schemeClr val="tx1"/>
                </a:solidFill>
              </a:rPr>
              <a:t>Is the system of units where the fundamental units are </a:t>
            </a:r>
            <a:r>
              <a:rPr lang="en-US" sz="2600" dirty="0" smtClean="0">
                <a:solidFill>
                  <a:schemeClr val="tx1"/>
                </a:solidFill>
              </a:rPr>
              <a:t>meter </a:t>
            </a:r>
            <a:r>
              <a:rPr lang="en-US" sz="2600" dirty="0">
                <a:solidFill>
                  <a:schemeClr val="tx1"/>
                </a:solidFill>
              </a:rPr>
              <a:t>(m), kilogram (kg) and second (s) respectively, and their derived units are</a:t>
            </a:r>
            <a:r>
              <a:rPr lang="en-US" sz="2600" dirty="0" smtClean="0">
                <a:solidFill>
                  <a:schemeClr val="tx1"/>
                </a:solidFill>
              </a:rPr>
              <a:t>:</a:t>
            </a:r>
          </a:p>
          <a:p>
            <a:pPr marL="914400" indent="-457200" algn="just">
              <a:buFont typeface="Wingdings" panose="05000000000000000000" pitchFamily="2" charset="2"/>
              <a:buChar char="§"/>
              <a:tabLst>
                <a:tab pos="1714500" algn="l"/>
              </a:tabLst>
            </a:pPr>
            <a:endParaRPr lang="en-US" sz="6000" dirty="0" smtClean="0">
              <a:solidFill>
                <a:schemeClr val="tx1"/>
              </a:solidFill>
            </a:endParaRPr>
          </a:p>
          <a:p>
            <a:pPr marL="457200" algn="just"/>
            <a:endParaRPr lang="en-US" sz="3500" dirty="0" smtClean="0">
              <a:solidFill>
                <a:schemeClr val="tx1"/>
              </a:solidFill>
            </a:endParaRPr>
          </a:p>
          <a:p>
            <a:pPr marL="457200" algn="just"/>
            <a:endParaRPr lang="en-US" sz="3500" dirty="0">
              <a:solidFill>
                <a:schemeClr val="tx1"/>
              </a:solidFill>
            </a:endParaRPr>
          </a:p>
        </p:txBody>
      </p:sp>
      <p:sp>
        <p:nvSpPr>
          <p:cNvPr id="4" name="Slide Number Placeholder 3"/>
          <p:cNvSpPr>
            <a:spLocks noGrp="1"/>
          </p:cNvSpPr>
          <p:nvPr>
            <p:ph type="sldNum" sz="quarter" idx="12"/>
          </p:nvPr>
        </p:nvSpPr>
        <p:spPr/>
        <p:txBody>
          <a:bodyPr/>
          <a:lstStyle/>
          <a:p>
            <a:fld id="{D88D4192-2753-4076-A185-6990D7EA4EDA}" type="slidenum">
              <a:rPr lang="en-US" smtClean="0"/>
              <a:t>2</a:t>
            </a:fld>
            <a:endParaRPr lang="en-US"/>
          </a:p>
        </p:txBody>
      </p:sp>
      <p:sp>
        <p:nvSpPr>
          <p:cNvPr id="5" name="Date Placeholder 4"/>
          <p:cNvSpPr>
            <a:spLocks noGrp="1"/>
          </p:cNvSpPr>
          <p:nvPr>
            <p:ph type="dt" sz="half" idx="10"/>
          </p:nvPr>
        </p:nvSpPr>
        <p:spPr/>
        <p:txBody>
          <a:bodyPr/>
          <a:lstStyle/>
          <a:p>
            <a:fld id="{D0EF88A6-7085-4034-9183-7DDB7227ED7B}" type="datetime1">
              <a:rPr lang="en-US" smtClean="0"/>
              <a:t>10/14/2018</a:t>
            </a:fld>
            <a:endParaRPr lang="en-US"/>
          </a:p>
        </p:txBody>
      </p:sp>
      <p:cxnSp>
        <p:nvCxnSpPr>
          <p:cNvPr id="8" name="Straight Connector 7"/>
          <p:cNvCxnSpPr/>
          <p:nvPr/>
        </p:nvCxnSpPr>
        <p:spPr>
          <a:xfrm>
            <a:off x="381000" y="685800"/>
            <a:ext cx="84582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1981200" y="3200400"/>
            <a:ext cx="6400800" cy="3139321"/>
          </a:xfrm>
          <a:prstGeom prst="rect">
            <a:avLst/>
          </a:prstGeom>
          <a:noFill/>
        </p:spPr>
        <p:txBody>
          <a:bodyPr wrap="square" rtlCol="0">
            <a:spAutoFit/>
          </a:bodyPr>
          <a:lstStyle/>
          <a:p>
            <a:r>
              <a:rPr lang="en-US" dirty="0"/>
              <a:t>Density (mass density</a:t>
            </a:r>
            <a:r>
              <a:rPr lang="en-US" dirty="0" smtClean="0"/>
              <a:t>)	 </a:t>
            </a:r>
            <a:r>
              <a:rPr lang="en-US" dirty="0"/>
              <a:t>kg/m</a:t>
            </a:r>
            <a:r>
              <a:rPr lang="en-US" baseline="30000" dirty="0"/>
              <a:t>3</a:t>
            </a:r>
          </a:p>
          <a:p>
            <a:r>
              <a:rPr lang="en-US" dirty="0"/>
              <a:t>Force N </a:t>
            </a:r>
            <a:r>
              <a:rPr lang="en-US" dirty="0" smtClean="0"/>
              <a:t>			(</a:t>
            </a:r>
            <a:r>
              <a:rPr lang="en-US" dirty="0"/>
              <a:t>Newton)</a:t>
            </a:r>
          </a:p>
          <a:p>
            <a:r>
              <a:rPr lang="pt-BR" dirty="0"/>
              <a:t>Pressure </a:t>
            </a:r>
            <a:r>
              <a:rPr lang="pt-BR" dirty="0" smtClean="0"/>
              <a:t>			Pa </a:t>
            </a:r>
            <a:r>
              <a:rPr lang="pt-BR" dirty="0"/>
              <a:t>(Pascal) or N/m</a:t>
            </a:r>
            <a:r>
              <a:rPr lang="pt-BR" baseline="30000" dirty="0"/>
              <a:t>2</a:t>
            </a:r>
            <a:r>
              <a:rPr lang="pt-BR" dirty="0"/>
              <a:t> ( 1 Pa = 1 N/m</a:t>
            </a:r>
            <a:r>
              <a:rPr lang="pt-BR" baseline="30000" dirty="0"/>
              <a:t>2</a:t>
            </a:r>
            <a:r>
              <a:rPr lang="pt-BR" dirty="0"/>
              <a:t>)</a:t>
            </a:r>
          </a:p>
          <a:p>
            <a:r>
              <a:rPr lang="en-US" dirty="0"/>
              <a:t>Work, energy </a:t>
            </a:r>
            <a:r>
              <a:rPr lang="en-US" dirty="0" smtClean="0"/>
              <a:t>		(</a:t>
            </a:r>
            <a:r>
              <a:rPr lang="en-US" dirty="0"/>
              <a:t>in Joules) 1 J = 1 N-m</a:t>
            </a:r>
          </a:p>
          <a:p>
            <a:r>
              <a:rPr lang="en-US" dirty="0"/>
              <a:t>Power </a:t>
            </a:r>
            <a:r>
              <a:rPr lang="en-US" dirty="0" smtClean="0"/>
              <a:t>			(</a:t>
            </a:r>
            <a:r>
              <a:rPr lang="en-US" dirty="0"/>
              <a:t>in watts) 1 W = 1 J/s</a:t>
            </a:r>
          </a:p>
          <a:p>
            <a:r>
              <a:rPr lang="en-US" dirty="0"/>
              <a:t>Absolute viscosity </a:t>
            </a:r>
            <a:r>
              <a:rPr lang="en-US" dirty="0" smtClean="0"/>
              <a:t>		kg/m-s</a:t>
            </a:r>
            <a:endParaRPr lang="en-US" dirty="0"/>
          </a:p>
          <a:p>
            <a:r>
              <a:rPr lang="en-US" dirty="0"/>
              <a:t>Kinematic viscosity </a:t>
            </a:r>
            <a:r>
              <a:rPr lang="en-US" dirty="0" smtClean="0"/>
              <a:t>		m</a:t>
            </a:r>
            <a:r>
              <a:rPr lang="en-US" baseline="30000" dirty="0"/>
              <a:t>2</a:t>
            </a:r>
            <a:r>
              <a:rPr lang="en-US" dirty="0" smtClean="0"/>
              <a:t>/s</a:t>
            </a:r>
            <a:endParaRPr lang="en-US" dirty="0"/>
          </a:p>
          <a:p>
            <a:r>
              <a:rPr lang="en-US" dirty="0"/>
              <a:t>Velocity </a:t>
            </a:r>
            <a:r>
              <a:rPr lang="en-US" dirty="0" smtClean="0"/>
              <a:t>			m/s</a:t>
            </a:r>
            <a:endParaRPr lang="en-US" dirty="0"/>
          </a:p>
          <a:p>
            <a:r>
              <a:rPr lang="en-US" dirty="0"/>
              <a:t>Acceleration </a:t>
            </a:r>
            <a:r>
              <a:rPr lang="en-US" dirty="0" smtClean="0"/>
              <a:t>		m/s</a:t>
            </a:r>
            <a:r>
              <a:rPr lang="en-US" baseline="30000" dirty="0" smtClean="0"/>
              <a:t>2</a:t>
            </a:r>
            <a:endParaRPr lang="en-US" baseline="30000" dirty="0"/>
          </a:p>
          <a:p>
            <a:r>
              <a:rPr lang="en-US" dirty="0"/>
              <a:t>Angular acceleration </a:t>
            </a:r>
            <a:r>
              <a:rPr lang="en-US" dirty="0" smtClean="0"/>
              <a:t>	rad/s</a:t>
            </a:r>
            <a:r>
              <a:rPr lang="en-US" baseline="30000" dirty="0" smtClean="0"/>
              <a:t>2</a:t>
            </a:r>
            <a:endParaRPr lang="en-US" baseline="30000" dirty="0"/>
          </a:p>
          <a:p>
            <a:r>
              <a:rPr lang="en-US" dirty="0"/>
              <a:t>Frequency </a:t>
            </a:r>
            <a:r>
              <a:rPr lang="en-US" dirty="0" smtClean="0"/>
              <a:t>		(</a:t>
            </a:r>
            <a:r>
              <a:rPr lang="en-US" dirty="0"/>
              <a:t>in Hertz) Hz</a:t>
            </a:r>
          </a:p>
        </p:txBody>
      </p:sp>
    </p:spTree>
    <p:extLst>
      <p:ext uri="{BB962C8B-B14F-4D97-AF65-F5344CB8AC3E}">
        <p14:creationId xmlns:p14="http://schemas.microsoft.com/office/powerpoint/2010/main" val="4320584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0"/>
            <a:ext cx="8763000" cy="609599"/>
          </a:xfrm>
        </p:spPr>
        <p:txBody>
          <a:bodyPr>
            <a:normAutofit/>
          </a:bodyPr>
          <a:lstStyle/>
          <a:p>
            <a:r>
              <a:rPr lang="en-US" sz="1800" i="1" dirty="0" smtClean="0"/>
              <a:t>Theory of machines						</a:t>
            </a:r>
            <a:r>
              <a:rPr lang="en-US" sz="1800" i="1" dirty="0" err="1" smtClean="0"/>
              <a:t>Wessam</a:t>
            </a:r>
            <a:r>
              <a:rPr lang="en-US" sz="1800" i="1" dirty="0" smtClean="0"/>
              <a:t> Al </a:t>
            </a:r>
            <a:r>
              <a:rPr lang="en-US" sz="1800" i="1" dirty="0" err="1" smtClean="0"/>
              <a:t>Azzawi</a:t>
            </a:r>
            <a:endParaRPr lang="en-US" sz="1800" i="1" dirty="0"/>
          </a:p>
        </p:txBody>
      </p:sp>
      <p:sp>
        <p:nvSpPr>
          <p:cNvPr id="3" name="Subtitle 2"/>
          <p:cNvSpPr>
            <a:spLocks noGrp="1"/>
          </p:cNvSpPr>
          <p:nvPr>
            <p:ph type="subTitle" idx="1"/>
          </p:nvPr>
        </p:nvSpPr>
        <p:spPr>
          <a:xfrm>
            <a:off x="381000" y="761999"/>
            <a:ext cx="8153400" cy="4953001"/>
          </a:xfrm>
        </p:spPr>
        <p:txBody>
          <a:bodyPr>
            <a:normAutofit/>
          </a:bodyPr>
          <a:lstStyle/>
          <a:p>
            <a:pPr algn="l"/>
            <a:r>
              <a:rPr lang="en-US" sz="2400" dirty="0">
                <a:solidFill>
                  <a:schemeClr val="tx1"/>
                </a:solidFill>
              </a:rPr>
              <a:t>Kinematics of Motion</a:t>
            </a:r>
            <a:r>
              <a:rPr lang="en-US" sz="2400" dirty="0" smtClean="0">
                <a:solidFill>
                  <a:schemeClr val="tx1"/>
                </a:solidFill>
              </a:rPr>
              <a:t>:</a:t>
            </a:r>
          </a:p>
          <a:p>
            <a:pPr marL="457200" lvl="0" indent="-457200" algn="l">
              <a:buFont typeface="Arial" panose="020B0604020202020204" pitchFamily="34" charset="0"/>
              <a:buChar char="•"/>
            </a:pPr>
            <a:r>
              <a:rPr lang="en-US" sz="2200" i="1" dirty="0" smtClean="0">
                <a:solidFill>
                  <a:srgbClr val="4F81BD"/>
                </a:solidFill>
              </a:rPr>
              <a:t>Relation </a:t>
            </a:r>
            <a:r>
              <a:rPr lang="en-US" sz="2200" i="1" dirty="0">
                <a:solidFill>
                  <a:srgbClr val="4F81BD"/>
                </a:solidFill>
              </a:rPr>
              <a:t>between Linear Motion and Angular </a:t>
            </a:r>
            <a:r>
              <a:rPr lang="en-US" sz="2200" i="1" dirty="0" smtClean="0">
                <a:solidFill>
                  <a:srgbClr val="4F81BD"/>
                </a:solidFill>
              </a:rPr>
              <a:t>Motion</a:t>
            </a:r>
          </a:p>
          <a:p>
            <a:pPr marL="457200" lvl="0" indent="-457200" algn="l">
              <a:buFont typeface="Arial" panose="020B0604020202020204" pitchFamily="34" charset="0"/>
              <a:buChar char="•"/>
            </a:pPr>
            <a:endParaRPr lang="en-US" dirty="0">
              <a:solidFill>
                <a:srgbClr val="231F20"/>
              </a:solidFill>
            </a:endParaRPr>
          </a:p>
        </p:txBody>
      </p:sp>
      <p:sp>
        <p:nvSpPr>
          <p:cNvPr id="4" name="Slide Number Placeholder 3"/>
          <p:cNvSpPr>
            <a:spLocks noGrp="1"/>
          </p:cNvSpPr>
          <p:nvPr>
            <p:ph type="sldNum" sz="quarter" idx="12"/>
          </p:nvPr>
        </p:nvSpPr>
        <p:spPr/>
        <p:txBody>
          <a:bodyPr/>
          <a:lstStyle/>
          <a:p>
            <a:fld id="{D88D4192-2753-4076-A185-6990D7EA4EDA}" type="slidenum">
              <a:rPr lang="en-US" smtClean="0"/>
              <a:t>20</a:t>
            </a:fld>
            <a:endParaRPr lang="en-US"/>
          </a:p>
        </p:txBody>
      </p:sp>
      <p:sp>
        <p:nvSpPr>
          <p:cNvPr id="5" name="Date Placeholder 4"/>
          <p:cNvSpPr>
            <a:spLocks noGrp="1"/>
          </p:cNvSpPr>
          <p:nvPr>
            <p:ph type="dt" sz="half" idx="10"/>
          </p:nvPr>
        </p:nvSpPr>
        <p:spPr/>
        <p:txBody>
          <a:bodyPr/>
          <a:lstStyle/>
          <a:p>
            <a:fld id="{D0EF88A6-7085-4034-9183-7DDB7227ED7B}" type="datetime1">
              <a:rPr lang="en-US" smtClean="0"/>
              <a:t>10/14/2018</a:t>
            </a:fld>
            <a:endParaRPr lang="en-US"/>
          </a:p>
        </p:txBody>
      </p:sp>
      <p:cxnSp>
        <p:nvCxnSpPr>
          <p:cNvPr id="8" name="Straight Connector 7"/>
          <p:cNvCxnSpPr/>
          <p:nvPr/>
        </p:nvCxnSpPr>
        <p:spPr>
          <a:xfrm>
            <a:off x="381000" y="685800"/>
            <a:ext cx="84582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1463" y="2190750"/>
            <a:ext cx="8601075" cy="2476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307479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0"/>
            <a:ext cx="8763000" cy="609599"/>
          </a:xfrm>
        </p:spPr>
        <p:txBody>
          <a:bodyPr>
            <a:normAutofit/>
          </a:bodyPr>
          <a:lstStyle/>
          <a:p>
            <a:r>
              <a:rPr lang="en-US" sz="1800" i="1" dirty="0" smtClean="0"/>
              <a:t>Theory of machines						</a:t>
            </a:r>
            <a:r>
              <a:rPr lang="en-US" sz="1800" i="1" dirty="0" err="1" smtClean="0"/>
              <a:t>Wessam</a:t>
            </a:r>
            <a:r>
              <a:rPr lang="en-US" sz="1800" i="1" dirty="0" smtClean="0"/>
              <a:t> Al </a:t>
            </a:r>
            <a:r>
              <a:rPr lang="en-US" sz="1800" i="1" dirty="0" err="1" smtClean="0"/>
              <a:t>Azzawi</a:t>
            </a:r>
            <a:endParaRPr lang="en-US" sz="1800" i="1" dirty="0"/>
          </a:p>
        </p:txBody>
      </p:sp>
      <p:sp>
        <p:nvSpPr>
          <p:cNvPr id="3" name="Subtitle 2"/>
          <p:cNvSpPr>
            <a:spLocks noGrp="1"/>
          </p:cNvSpPr>
          <p:nvPr>
            <p:ph type="subTitle" idx="1"/>
          </p:nvPr>
        </p:nvSpPr>
        <p:spPr>
          <a:xfrm>
            <a:off x="381000" y="761999"/>
            <a:ext cx="8153400" cy="990601"/>
          </a:xfrm>
        </p:spPr>
        <p:txBody>
          <a:bodyPr>
            <a:normAutofit/>
          </a:bodyPr>
          <a:lstStyle/>
          <a:p>
            <a:pPr algn="l"/>
            <a:r>
              <a:rPr lang="en-US" sz="2400" dirty="0">
                <a:solidFill>
                  <a:schemeClr val="tx1"/>
                </a:solidFill>
              </a:rPr>
              <a:t>Kinematics of Motion</a:t>
            </a:r>
            <a:r>
              <a:rPr lang="en-US" sz="2400" dirty="0" smtClean="0">
                <a:solidFill>
                  <a:schemeClr val="tx1"/>
                </a:solidFill>
              </a:rPr>
              <a:t>:</a:t>
            </a:r>
          </a:p>
          <a:p>
            <a:pPr marL="457200" lvl="0" indent="-457200" algn="l">
              <a:buFont typeface="Arial" panose="020B0604020202020204" pitchFamily="34" charset="0"/>
              <a:buChar char="•"/>
            </a:pPr>
            <a:r>
              <a:rPr lang="en-US" sz="2200" i="1" dirty="0" smtClean="0">
                <a:solidFill>
                  <a:srgbClr val="4F81BD"/>
                </a:solidFill>
              </a:rPr>
              <a:t>Relation </a:t>
            </a:r>
            <a:r>
              <a:rPr lang="en-US" sz="2200" i="1" dirty="0">
                <a:solidFill>
                  <a:srgbClr val="4F81BD"/>
                </a:solidFill>
              </a:rPr>
              <a:t>between Linear and Angular Quantities </a:t>
            </a:r>
            <a:r>
              <a:rPr lang="en-US" sz="2200" i="1" dirty="0" smtClean="0">
                <a:solidFill>
                  <a:srgbClr val="4F81BD"/>
                </a:solidFill>
              </a:rPr>
              <a:t>of Motion</a:t>
            </a:r>
          </a:p>
          <a:p>
            <a:pPr marL="457200" lvl="0" indent="-457200" algn="l">
              <a:buFont typeface="Arial" panose="020B0604020202020204" pitchFamily="34" charset="0"/>
              <a:buChar char="•"/>
            </a:pPr>
            <a:endParaRPr lang="en-US" dirty="0">
              <a:solidFill>
                <a:srgbClr val="231F20"/>
              </a:solidFill>
            </a:endParaRPr>
          </a:p>
        </p:txBody>
      </p:sp>
      <p:sp>
        <p:nvSpPr>
          <p:cNvPr id="4" name="Slide Number Placeholder 3"/>
          <p:cNvSpPr>
            <a:spLocks noGrp="1"/>
          </p:cNvSpPr>
          <p:nvPr>
            <p:ph type="sldNum" sz="quarter" idx="12"/>
          </p:nvPr>
        </p:nvSpPr>
        <p:spPr/>
        <p:txBody>
          <a:bodyPr/>
          <a:lstStyle/>
          <a:p>
            <a:fld id="{D88D4192-2753-4076-A185-6990D7EA4EDA}" type="slidenum">
              <a:rPr lang="en-US" smtClean="0"/>
              <a:t>21</a:t>
            </a:fld>
            <a:endParaRPr lang="en-US"/>
          </a:p>
        </p:txBody>
      </p:sp>
      <p:sp>
        <p:nvSpPr>
          <p:cNvPr id="5" name="Date Placeholder 4"/>
          <p:cNvSpPr>
            <a:spLocks noGrp="1"/>
          </p:cNvSpPr>
          <p:nvPr>
            <p:ph type="dt" sz="half" idx="10"/>
          </p:nvPr>
        </p:nvSpPr>
        <p:spPr/>
        <p:txBody>
          <a:bodyPr/>
          <a:lstStyle/>
          <a:p>
            <a:fld id="{D0EF88A6-7085-4034-9183-7DDB7227ED7B}" type="datetime1">
              <a:rPr lang="en-US" smtClean="0"/>
              <a:t>10/14/2018</a:t>
            </a:fld>
            <a:endParaRPr lang="en-US"/>
          </a:p>
        </p:txBody>
      </p:sp>
      <p:cxnSp>
        <p:nvCxnSpPr>
          <p:cNvPr id="8" name="Straight Connector 7"/>
          <p:cNvCxnSpPr/>
          <p:nvPr/>
        </p:nvCxnSpPr>
        <p:spPr>
          <a:xfrm>
            <a:off x="381000" y="685800"/>
            <a:ext cx="84582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38800" y="1752600"/>
            <a:ext cx="2524125" cy="2162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Box 8"/>
          <p:cNvSpPr txBox="1"/>
          <p:nvPr/>
        </p:nvSpPr>
        <p:spPr>
          <a:xfrm>
            <a:off x="685800" y="1676400"/>
            <a:ext cx="4953000" cy="3785652"/>
          </a:xfrm>
          <a:prstGeom prst="rect">
            <a:avLst/>
          </a:prstGeom>
          <a:noFill/>
        </p:spPr>
        <p:txBody>
          <a:bodyPr wrap="square" rtlCol="0">
            <a:spAutoFit/>
          </a:bodyPr>
          <a:lstStyle/>
          <a:p>
            <a:r>
              <a:rPr lang="en-US" sz="2000" dirty="0"/>
              <a:t>Consider a body moving along a circular path from A to B as shown in </a:t>
            </a:r>
            <a:r>
              <a:rPr lang="en-US" sz="2000" dirty="0" smtClean="0"/>
              <a:t>the Fig.</a:t>
            </a:r>
          </a:p>
          <a:p>
            <a:endParaRPr lang="en-US" sz="2000" dirty="0"/>
          </a:p>
          <a:p>
            <a:r>
              <a:rPr lang="en-US" sz="2000" dirty="0"/>
              <a:t>Let r = Radius of the circular path,</a:t>
            </a:r>
          </a:p>
          <a:p>
            <a:r>
              <a:rPr lang="en-US" sz="2000" dirty="0"/>
              <a:t>θ = Angular displacement in radians,</a:t>
            </a:r>
          </a:p>
          <a:p>
            <a:r>
              <a:rPr lang="en-US" sz="2000" dirty="0"/>
              <a:t>s = Linear displacement,</a:t>
            </a:r>
          </a:p>
          <a:p>
            <a:r>
              <a:rPr lang="en-US" sz="2000" dirty="0"/>
              <a:t>v = Linear velocity,</a:t>
            </a:r>
          </a:p>
          <a:p>
            <a:r>
              <a:rPr lang="en-US" sz="2000" dirty="0"/>
              <a:t>ω = Angular velocity,</a:t>
            </a:r>
          </a:p>
          <a:p>
            <a:r>
              <a:rPr lang="en-US" sz="2000" dirty="0"/>
              <a:t>a = Linear </a:t>
            </a:r>
            <a:r>
              <a:rPr lang="en-US" sz="2000" dirty="0" smtClean="0"/>
              <a:t>acceleration</a:t>
            </a:r>
          </a:p>
          <a:p>
            <a:r>
              <a:rPr lang="en-US" sz="2000" dirty="0" smtClean="0"/>
              <a:t>α </a:t>
            </a:r>
            <a:r>
              <a:rPr lang="en-US" sz="2000" dirty="0"/>
              <a:t>= Angular acceleration.</a:t>
            </a:r>
          </a:p>
          <a:p>
            <a:r>
              <a:rPr lang="en-US" sz="2000" dirty="0" smtClean="0"/>
              <a:t>s </a:t>
            </a:r>
            <a:r>
              <a:rPr lang="en-US" sz="2000" dirty="0"/>
              <a:t>= r . θ</a:t>
            </a:r>
          </a:p>
          <a:p>
            <a:r>
              <a:rPr lang="en-US" sz="2000" dirty="0"/>
              <a:t>We also know that the linear velocity,</a:t>
            </a:r>
          </a:p>
        </p:txBody>
      </p:sp>
      <p:pic>
        <p:nvPicPr>
          <p:cNvPr id="614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8500" y="5462052"/>
            <a:ext cx="2959100" cy="7584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29200" y="5486400"/>
            <a:ext cx="3276600" cy="6768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TextBox 9"/>
          <p:cNvSpPr txBox="1"/>
          <p:nvPr/>
        </p:nvSpPr>
        <p:spPr>
          <a:xfrm>
            <a:off x="3657600" y="5486400"/>
            <a:ext cx="1371600" cy="923330"/>
          </a:xfrm>
          <a:prstGeom prst="rect">
            <a:avLst/>
          </a:prstGeom>
          <a:noFill/>
        </p:spPr>
        <p:txBody>
          <a:bodyPr wrap="square" rtlCol="0">
            <a:spAutoFit/>
          </a:bodyPr>
          <a:lstStyle/>
          <a:p>
            <a:pPr algn="ctr"/>
            <a:r>
              <a:rPr lang="en-US" dirty="0" smtClean="0"/>
              <a:t>and the linear acceleration</a:t>
            </a:r>
            <a:endParaRPr lang="en-US" dirty="0"/>
          </a:p>
        </p:txBody>
      </p:sp>
    </p:spTree>
    <p:extLst>
      <p:ext uri="{BB962C8B-B14F-4D97-AF65-F5344CB8AC3E}">
        <p14:creationId xmlns:p14="http://schemas.microsoft.com/office/powerpoint/2010/main" val="39148974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0"/>
            <a:ext cx="8763000" cy="609599"/>
          </a:xfrm>
        </p:spPr>
        <p:txBody>
          <a:bodyPr>
            <a:normAutofit/>
          </a:bodyPr>
          <a:lstStyle/>
          <a:p>
            <a:r>
              <a:rPr lang="en-US" sz="1800" i="1" dirty="0" smtClean="0"/>
              <a:t>Theory of machines						</a:t>
            </a:r>
            <a:r>
              <a:rPr lang="en-US" sz="1800" i="1" dirty="0" err="1" smtClean="0"/>
              <a:t>Wessam</a:t>
            </a:r>
            <a:r>
              <a:rPr lang="en-US" sz="1800" i="1" dirty="0" smtClean="0"/>
              <a:t> Al </a:t>
            </a:r>
            <a:r>
              <a:rPr lang="en-US" sz="1800" i="1" dirty="0" err="1" smtClean="0"/>
              <a:t>Azzawi</a:t>
            </a:r>
            <a:endParaRPr lang="en-US" sz="1800" i="1" dirty="0"/>
          </a:p>
        </p:txBody>
      </p:sp>
      <p:sp>
        <p:nvSpPr>
          <p:cNvPr id="3" name="Subtitle 2"/>
          <p:cNvSpPr>
            <a:spLocks noGrp="1"/>
          </p:cNvSpPr>
          <p:nvPr>
            <p:ph type="subTitle" idx="1"/>
          </p:nvPr>
        </p:nvSpPr>
        <p:spPr>
          <a:xfrm>
            <a:off x="381000" y="761999"/>
            <a:ext cx="8153400" cy="5638801"/>
          </a:xfrm>
        </p:spPr>
        <p:txBody>
          <a:bodyPr>
            <a:normAutofit fontScale="55000" lnSpcReduction="20000"/>
          </a:bodyPr>
          <a:lstStyle/>
          <a:p>
            <a:pPr algn="l"/>
            <a:r>
              <a:rPr lang="en-US" sz="4400" dirty="0">
                <a:solidFill>
                  <a:schemeClr val="tx1"/>
                </a:solidFill>
              </a:rPr>
              <a:t>Kinematics of Motion</a:t>
            </a:r>
            <a:r>
              <a:rPr lang="en-US" sz="4400" dirty="0" smtClean="0">
                <a:solidFill>
                  <a:schemeClr val="tx1"/>
                </a:solidFill>
              </a:rPr>
              <a:t>:</a:t>
            </a:r>
          </a:p>
          <a:p>
            <a:pPr lvl="0" algn="just"/>
            <a:r>
              <a:rPr lang="en-US" sz="3600" i="1" dirty="0">
                <a:solidFill>
                  <a:srgbClr val="FF0000"/>
                </a:solidFill>
              </a:rPr>
              <a:t>Example,  </a:t>
            </a:r>
            <a:r>
              <a:rPr lang="en-US" sz="3600" dirty="0">
                <a:solidFill>
                  <a:schemeClr val="tx1"/>
                </a:solidFill>
              </a:rPr>
              <a:t>A wheel accelerates uniformly from rest to 2000 </a:t>
            </a:r>
            <a:r>
              <a:rPr lang="en-US" sz="3600" dirty="0" err="1">
                <a:solidFill>
                  <a:schemeClr val="tx1"/>
                </a:solidFill>
              </a:rPr>
              <a:t>r.p.m</a:t>
            </a:r>
            <a:r>
              <a:rPr lang="en-US" sz="3600" dirty="0">
                <a:solidFill>
                  <a:schemeClr val="tx1"/>
                </a:solidFill>
              </a:rPr>
              <a:t>. in 20 seconds. What is its angular acceleration? How many revolutions does the wheel make in attaining the speed of 2000 </a:t>
            </a:r>
            <a:r>
              <a:rPr lang="en-US" sz="3600" dirty="0" err="1">
                <a:solidFill>
                  <a:schemeClr val="tx1"/>
                </a:solidFill>
              </a:rPr>
              <a:t>r.p.m</a:t>
            </a:r>
            <a:r>
              <a:rPr lang="en-US" sz="3600" dirty="0">
                <a:solidFill>
                  <a:schemeClr val="tx1"/>
                </a:solidFill>
              </a:rPr>
              <a:t>.?</a:t>
            </a:r>
          </a:p>
          <a:p>
            <a:pPr marL="457200" lvl="0" indent="-457200" algn="just">
              <a:buFont typeface="Arial" panose="020B0604020202020204" pitchFamily="34" charset="0"/>
              <a:buChar char="•"/>
            </a:pPr>
            <a:endParaRPr lang="en-US" sz="3300" i="1" dirty="0" smtClean="0">
              <a:solidFill>
                <a:srgbClr val="4F81BD"/>
              </a:solidFill>
            </a:endParaRPr>
          </a:p>
          <a:p>
            <a:pPr algn="just"/>
            <a:r>
              <a:rPr lang="en-US" sz="3600" i="1" dirty="0">
                <a:solidFill>
                  <a:srgbClr val="FF0000"/>
                </a:solidFill>
              </a:rPr>
              <a:t>Solution</a:t>
            </a:r>
            <a:r>
              <a:rPr lang="en-US" sz="3600" i="1" dirty="0">
                <a:solidFill>
                  <a:srgbClr val="4F81BD"/>
                </a:solidFill>
              </a:rPr>
              <a:t>. </a:t>
            </a:r>
            <a:r>
              <a:rPr lang="en-US" sz="3600" dirty="0">
                <a:solidFill>
                  <a:schemeClr val="tx1"/>
                </a:solidFill>
              </a:rPr>
              <a:t>Given : N</a:t>
            </a:r>
            <a:r>
              <a:rPr lang="en-US" sz="3600" baseline="-25000" dirty="0">
                <a:solidFill>
                  <a:schemeClr val="tx1"/>
                </a:solidFill>
              </a:rPr>
              <a:t>0</a:t>
            </a:r>
            <a:r>
              <a:rPr lang="en-US" sz="3600" dirty="0">
                <a:solidFill>
                  <a:schemeClr val="tx1"/>
                </a:solidFill>
              </a:rPr>
              <a:t> = 0 or ω = 0 ; N = 2000 </a:t>
            </a:r>
            <a:r>
              <a:rPr lang="en-US" sz="3600" dirty="0" err="1">
                <a:solidFill>
                  <a:schemeClr val="tx1"/>
                </a:solidFill>
              </a:rPr>
              <a:t>r.p.m</a:t>
            </a:r>
            <a:r>
              <a:rPr lang="en-US" sz="3600" dirty="0">
                <a:solidFill>
                  <a:schemeClr val="tx1"/>
                </a:solidFill>
              </a:rPr>
              <a:t>. or ω = 2π × 2000/60 = 209.5 </a:t>
            </a:r>
            <a:r>
              <a:rPr lang="en-US" sz="3600" dirty="0" smtClean="0">
                <a:solidFill>
                  <a:schemeClr val="tx1"/>
                </a:solidFill>
              </a:rPr>
              <a:t>rad/s </a:t>
            </a:r>
            <a:r>
              <a:rPr lang="en-US" sz="3600" dirty="0">
                <a:solidFill>
                  <a:schemeClr val="tx1"/>
                </a:solidFill>
              </a:rPr>
              <a:t>; t = 20s</a:t>
            </a:r>
          </a:p>
          <a:p>
            <a:pPr algn="just"/>
            <a:r>
              <a:rPr lang="en-US" sz="3300" dirty="0" smtClean="0">
                <a:solidFill>
                  <a:schemeClr val="tx1"/>
                </a:solidFill>
              </a:rPr>
              <a:t>	</a:t>
            </a:r>
            <a:r>
              <a:rPr lang="en-US" sz="3600" dirty="0" smtClean="0">
                <a:solidFill>
                  <a:schemeClr val="tx1"/>
                </a:solidFill>
              </a:rPr>
              <a:t>Angular </a:t>
            </a:r>
            <a:r>
              <a:rPr lang="en-US" sz="3600" dirty="0">
                <a:solidFill>
                  <a:schemeClr val="tx1"/>
                </a:solidFill>
              </a:rPr>
              <a:t>acceleration</a:t>
            </a:r>
          </a:p>
          <a:p>
            <a:pPr algn="just"/>
            <a:r>
              <a:rPr lang="en-US" sz="3600" dirty="0" smtClean="0">
                <a:solidFill>
                  <a:schemeClr val="tx1"/>
                </a:solidFill>
              </a:rPr>
              <a:t>	Let </a:t>
            </a:r>
            <a:r>
              <a:rPr lang="en-US" sz="3600" dirty="0">
                <a:solidFill>
                  <a:schemeClr val="tx1"/>
                </a:solidFill>
              </a:rPr>
              <a:t>α = Angular acceleration in rad/s</a:t>
            </a:r>
            <a:r>
              <a:rPr lang="en-US" sz="3600" baseline="30000" dirty="0">
                <a:solidFill>
                  <a:schemeClr val="tx1"/>
                </a:solidFill>
              </a:rPr>
              <a:t>2</a:t>
            </a:r>
            <a:r>
              <a:rPr lang="en-US" sz="3600" dirty="0">
                <a:solidFill>
                  <a:schemeClr val="tx1"/>
                </a:solidFill>
              </a:rPr>
              <a:t>.</a:t>
            </a:r>
          </a:p>
          <a:p>
            <a:pPr algn="just"/>
            <a:r>
              <a:rPr lang="en-US" sz="3300" dirty="0" smtClean="0">
                <a:solidFill>
                  <a:schemeClr val="tx1"/>
                </a:solidFill>
              </a:rPr>
              <a:t>	</a:t>
            </a:r>
            <a:r>
              <a:rPr lang="en-US" sz="3600" dirty="0" smtClean="0">
                <a:solidFill>
                  <a:schemeClr val="tx1"/>
                </a:solidFill>
              </a:rPr>
              <a:t>We </a:t>
            </a:r>
            <a:r>
              <a:rPr lang="en-US" sz="3600" dirty="0">
                <a:solidFill>
                  <a:schemeClr val="tx1"/>
                </a:solidFill>
              </a:rPr>
              <a:t>know that</a:t>
            </a:r>
          </a:p>
          <a:p>
            <a:pPr algn="just"/>
            <a:r>
              <a:rPr lang="en-US" sz="3600" dirty="0" smtClean="0">
                <a:solidFill>
                  <a:schemeClr val="tx1"/>
                </a:solidFill>
              </a:rPr>
              <a:t>	ω </a:t>
            </a:r>
            <a:r>
              <a:rPr lang="en-US" sz="3600" dirty="0">
                <a:solidFill>
                  <a:schemeClr val="tx1"/>
                </a:solidFill>
              </a:rPr>
              <a:t>= ω</a:t>
            </a:r>
            <a:r>
              <a:rPr lang="en-US" sz="3600" baseline="-25000" dirty="0">
                <a:solidFill>
                  <a:schemeClr val="tx1"/>
                </a:solidFill>
              </a:rPr>
              <a:t>0</a:t>
            </a:r>
            <a:r>
              <a:rPr lang="en-US" sz="3600" dirty="0">
                <a:solidFill>
                  <a:schemeClr val="tx1"/>
                </a:solidFill>
              </a:rPr>
              <a:t> + α.t or 209.5 = 0 + α × 20</a:t>
            </a:r>
          </a:p>
          <a:p>
            <a:pPr algn="just"/>
            <a:r>
              <a:rPr lang="en-US" sz="3600" dirty="0" smtClean="0">
                <a:solidFill>
                  <a:schemeClr val="tx1"/>
                </a:solidFill>
              </a:rPr>
              <a:t>	∴ </a:t>
            </a:r>
            <a:r>
              <a:rPr lang="en-US" sz="3600" dirty="0">
                <a:solidFill>
                  <a:schemeClr val="tx1"/>
                </a:solidFill>
              </a:rPr>
              <a:t>α = 209.5 / 20 = 10.475 rad/s</a:t>
            </a:r>
            <a:r>
              <a:rPr lang="en-US" sz="3600" baseline="30000" dirty="0">
                <a:solidFill>
                  <a:schemeClr val="tx1"/>
                </a:solidFill>
              </a:rPr>
              <a:t>2</a:t>
            </a:r>
            <a:r>
              <a:rPr lang="en-US" sz="3600" dirty="0">
                <a:solidFill>
                  <a:schemeClr val="tx1"/>
                </a:solidFill>
              </a:rPr>
              <a:t> </a:t>
            </a:r>
            <a:r>
              <a:rPr lang="en-US" sz="3600" i="1" dirty="0">
                <a:solidFill>
                  <a:srgbClr val="FF0000"/>
                </a:solidFill>
              </a:rPr>
              <a:t>Ans</a:t>
            </a:r>
            <a:r>
              <a:rPr lang="en-US" sz="3600" dirty="0" smtClean="0">
                <a:solidFill>
                  <a:schemeClr val="tx1"/>
                </a:solidFill>
              </a:rPr>
              <a:t>.</a:t>
            </a:r>
          </a:p>
          <a:p>
            <a:pPr algn="just"/>
            <a:r>
              <a:rPr lang="en-US" sz="3600" dirty="0">
                <a:solidFill>
                  <a:schemeClr val="tx1"/>
                </a:solidFill>
              </a:rPr>
              <a:t>We know that the angular distance moved by the wheel during 2000 </a:t>
            </a:r>
            <a:r>
              <a:rPr lang="en-US" sz="3600" dirty="0" err="1">
                <a:solidFill>
                  <a:schemeClr val="tx1"/>
                </a:solidFill>
              </a:rPr>
              <a:t>r.p.m</a:t>
            </a:r>
            <a:r>
              <a:rPr lang="en-US" sz="3600" dirty="0">
                <a:solidFill>
                  <a:schemeClr val="tx1"/>
                </a:solidFill>
              </a:rPr>
              <a:t>. (i.e. </a:t>
            </a:r>
            <a:r>
              <a:rPr lang="en-US" sz="3600" dirty="0" smtClean="0">
                <a:solidFill>
                  <a:schemeClr val="tx1"/>
                </a:solidFill>
              </a:rPr>
              <a:t>when ω </a:t>
            </a:r>
            <a:r>
              <a:rPr lang="en-US" sz="3600" dirty="0">
                <a:solidFill>
                  <a:schemeClr val="tx1"/>
                </a:solidFill>
              </a:rPr>
              <a:t>= 209.5 rad/s</a:t>
            </a:r>
            <a:r>
              <a:rPr lang="en-US" sz="3600" dirty="0" smtClean="0">
                <a:solidFill>
                  <a:schemeClr val="tx1"/>
                </a:solidFill>
              </a:rPr>
              <a:t>),</a:t>
            </a:r>
          </a:p>
          <a:p>
            <a:pPr algn="just"/>
            <a:endParaRPr lang="en-US" sz="2200" dirty="0">
              <a:solidFill>
                <a:schemeClr val="tx1"/>
              </a:solidFill>
            </a:endParaRPr>
          </a:p>
          <a:p>
            <a:pPr algn="just"/>
            <a:endParaRPr lang="en-US" sz="2200" dirty="0" smtClean="0">
              <a:solidFill>
                <a:schemeClr val="tx1"/>
              </a:solidFill>
            </a:endParaRPr>
          </a:p>
          <a:p>
            <a:pPr algn="just"/>
            <a:endParaRPr lang="en-US" sz="2200" dirty="0">
              <a:solidFill>
                <a:schemeClr val="tx1"/>
              </a:solidFill>
            </a:endParaRPr>
          </a:p>
          <a:p>
            <a:pPr algn="just"/>
            <a:r>
              <a:rPr lang="en-US" sz="3600" dirty="0" smtClean="0">
                <a:solidFill>
                  <a:schemeClr val="tx1"/>
                </a:solidFill>
              </a:rPr>
              <a:t>Since </a:t>
            </a:r>
            <a:r>
              <a:rPr lang="en-US" sz="3600" dirty="0">
                <a:solidFill>
                  <a:schemeClr val="tx1"/>
                </a:solidFill>
              </a:rPr>
              <a:t>the angular distance moved by the wheel during one revolution is 2π radians, </a:t>
            </a:r>
            <a:r>
              <a:rPr lang="en-US" sz="3600" dirty="0" smtClean="0">
                <a:solidFill>
                  <a:schemeClr val="tx1"/>
                </a:solidFill>
              </a:rPr>
              <a:t>therefore number </a:t>
            </a:r>
            <a:r>
              <a:rPr lang="en-US" sz="3600" dirty="0">
                <a:solidFill>
                  <a:schemeClr val="tx1"/>
                </a:solidFill>
              </a:rPr>
              <a:t>of revolutions made by the wheel</a:t>
            </a:r>
            <a:r>
              <a:rPr lang="en-US" sz="3600" dirty="0" smtClean="0">
                <a:solidFill>
                  <a:schemeClr val="tx1"/>
                </a:solidFill>
              </a:rPr>
              <a:t>, n </a:t>
            </a:r>
            <a:r>
              <a:rPr lang="en-US" sz="3600" dirty="0">
                <a:solidFill>
                  <a:schemeClr val="tx1"/>
                </a:solidFill>
              </a:rPr>
              <a:t>= θ /2π = 2095/2π = 333.4 </a:t>
            </a:r>
            <a:r>
              <a:rPr lang="en-US" sz="3600" i="1" dirty="0">
                <a:solidFill>
                  <a:srgbClr val="FF0000"/>
                </a:solidFill>
              </a:rPr>
              <a:t>Ans</a:t>
            </a:r>
            <a:r>
              <a:rPr lang="en-US" sz="3600" dirty="0">
                <a:solidFill>
                  <a:schemeClr val="tx1"/>
                </a:solidFill>
              </a:rPr>
              <a:t>.</a:t>
            </a:r>
            <a:endParaRPr lang="en-US" sz="3600" dirty="0" smtClean="0">
              <a:solidFill>
                <a:schemeClr val="tx1"/>
              </a:solidFill>
            </a:endParaRPr>
          </a:p>
          <a:p>
            <a:pPr algn="just"/>
            <a:endParaRPr lang="en-US" sz="2200" dirty="0">
              <a:solidFill>
                <a:schemeClr val="tx1"/>
              </a:solidFill>
            </a:endParaRPr>
          </a:p>
          <a:p>
            <a:pPr marL="457200" lvl="0" indent="-457200" algn="l">
              <a:buFont typeface="Arial" panose="020B0604020202020204" pitchFamily="34" charset="0"/>
              <a:buChar char="•"/>
            </a:pPr>
            <a:endParaRPr lang="en-US" dirty="0">
              <a:solidFill>
                <a:srgbClr val="231F20"/>
              </a:solidFill>
            </a:endParaRPr>
          </a:p>
        </p:txBody>
      </p:sp>
      <p:sp>
        <p:nvSpPr>
          <p:cNvPr id="4" name="Slide Number Placeholder 3"/>
          <p:cNvSpPr>
            <a:spLocks noGrp="1"/>
          </p:cNvSpPr>
          <p:nvPr>
            <p:ph type="sldNum" sz="quarter" idx="12"/>
          </p:nvPr>
        </p:nvSpPr>
        <p:spPr/>
        <p:txBody>
          <a:bodyPr/>
          <a:lstStyle/>
          <a:p>
            <a:fld id="{D88D4192-2753-4076-A185-6990D7EA4EDA}" type="slidenum">
              <a:rPr lang="en-US" smtClean="0"/>
              <a:t>22</a:t>
            </a:fld>
            <a:endParaRPr lang="en-US"/>
          </a:p>
        </p:txBody>
      </p:sp>
      <p:sp>
        <p:nvSpPr>
          <p:cNvPr id="5" name="Date Placeholder 4"/>
          <p:cNvSpPr>
            <a:spLocks noGrp="1"/>
          </p:cNvSpPr>
          <p:nvPr>
            <p:ph type="dt" sz="half" idx="10"/>
          </p:nvPr>
        </p:nvSpPr>
        <p:spPr/>
        <p:txBody>
          <a:bodyPr/>
          <a:lstStyle/>
          <a:p>
            <a:fld id="{D0EF88A6-7085-4034-9183-7DDB7227ED7B}" type="datetime1">
              <a:rPr lang="en-US" smtClean="0"/>
              <a:t>10/14/2018</a:t>
            </a:fld>
            <a:endParaRPr lang="en-US"/>
          </a:p>
        </p:txBody>
      </p:sp>
      <p:cxnSp>
        <p:nvCxnSpPr>
          <p:cNvPr id="8" name="Straight Connector 7"/>
          <p:cNvCxnSpPr/>
          <p:nvPr/>
        </p:nvCxnSpPr>
        <p:spPr>
          <a:xfrm>
            <a:off x="381000" y="685800"/>
            <a:ext cx="84582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4786312"/>
            <a:ext cx="3638550" cy="581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634801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0"/>
            <a:ext cx="8763000" cy="609599"/>
          </a:xfrm>
        </p:spPr>
        <p:txBody>
          <a:bodyPr>
            <a:normAutofit/>
          </a:bodyPr>
          <a:lstStyle/>
          <a:p>
            <a:r>
              <a:rPr lang="en-US" sz="1800" i="1" dirty="0" smtClean="0"/>
              <a:t>Theory of machines						</a:t>
            </a:r>
            <a:r>
              <a:rPr lang="en-US" sz="1800" i="1" dirty="0" err="1" smtClean="0"/>
              <a:t>Wessam</a:t>
            </a:r>
            <a:r>
              <a:rPr lang="en-US" sz="1800" i="1" dirty="0" smtClean="0"/>
              <a:t> Al </a:t>
            </a:r>
            <a:r>
              <a:rPr lang="en-US" sz="1800" i="1" dirty="0" err="1" smtClean="0"/>
              <a:t>Azzawi</a:t>
            </a:r>
            <a:endParaRPr lang="en-US" sz="1800" i="1" dirty="0"/>
          </a:p>
        </p:txBody>
      </p:sp>
      <p:sp>
        <p:nvSpPr>
          <p:cNvPr id="3" name="Subtitle 2"/>
          <p:cNvSpPr>
            <a:spLocks noGrp="1"/>
          </p:cNvSpPr>
          <p:nvPr>
            <p:ph type="subTitle" idx="1"/>
          </p:nvPr>
        </p:nvSpPr>
        <p:spPr>
          <a:xfrm>
            <a:off x="381000" y="761999"/>
            <a:ext cx="8153400" cy="4953001"/>
          </a:xfrm>
        </p:spPr>
        <p:txBody>
          <a:bodyPr>
            <a:normAutofit/>
          </a:bodyPr>
          <a:lstStyle/>
          <a:p>
            <a:pPr algn="l"/>
            <a:r>
              <a:rPr lang="en-US" sz="2400" dirty="0">
                <a:solidFill>
                  <a:schemeClr val="tx1"/>
                </a:solidFill>
              </a:rPr>
              <a:t>Kinematics of Motion</a:t>
            </a:r>
            <a:r>
              <a:rPr lang="en-US" sz="2400" dirty="0" smtClean="0">
                <a:solidFill>
                  <a:schemeClr val="tx1"/>
                </a:solidFill>
              </a:rPr>
              <a:t>:</a:t>
            </a:r>
          </a:p>
          <a:p>
            <a:pPr marL="457200" lvl="0" indent="-457200" algn="l">
              <a:buFont typeface="Arial" panose="020B0604020202020204" pitchFamily="34" charset="0"/>
              <a:buChar char="•"/>
            </a:pPr>
            <a:r>
              <a:rPr lang="en-US" sz="2200" i="1" dirty="0" smtClean="0">
                <a:solidFill>
                  <a:srgbClr val="4F81BD"/>
                </a:solidFill>
              </a:rPr>
              <a:t>Acceleration </a:t>
            </a:r>
            <a:r>
              <a:rPr lang="en-US" sz="2200" i="1" dirty="0">
                <a:solidFill>
                  <a:srgbClr val="4F81BD"/>
                </a:solidFill>
              </a:rPr>
              <a:t>of a Particle along a Circular </a:t>
            </a:r>
            <a:r>
              <a:rPr lang="en-US" sz="2200" i="1" dirty="0" smtClean="0">
                <a:solidFill>
                  <a:srgbClr val="4F81BD"/>
                </a:solidFill>
              </a:rPr>
              <a:t>Path</a:t>
            </a:r>
          </a:p>
          <a:p>
            <a:pPr marL="457200" lvl="0" algn="l"/>
            <a:r>
              <a:rPr lang="en-US" sz="2000" dirty="0" smtClean="0">
                <a:solidFill>
                  <a:srgbClr val="231F20"/>
                </a:solidFill>
              </a:rPr>
              <a:t>Consider </a:t>
            </a:r>
            <a:r>
              <a:rPr lang="en-US" sz="2000" dirty="0">
                <a:solidFill>
                  <a:srgbClr val="231F20"/>
                </a:solidFill>
              </a:rPr>
              <a:t>A and B, the two positions of a particle displaced through an angle </a:t>
            </a:r>
            <a:r>
              <a:rPr lang="en-US" sz="2000" dirty="0" err="1">
                <a:solidFill>
                  <a:srgbClr val="231F20"/>
                </a:solidFill>
              </a:rPr>
              <a:t>δθ</a:t>
            </a:r>
            <a:r>
              <a:rPr lang="en-US" sz="2000" dirty="0">
                <a:solidFill>
                  <a:srgbClr val="231F20"/>
                </a:solidFill>
              </a:rPr>
              <a:t> in time </a:t>
            </a:r>
            <a:r>
              <a:rPr lang="en-US" sz="2000" dirty="0" err="1">
                <a:solidFill>
                  <a:srgbClr val="231F20"/>
                </a:solidFill>
              </a:rPr>
              <a:t>δt</a:t>
            </a:r>
            <a:r>
              <a:rPr lang="en-US" sz="2000" dirty="0">
                <a:solidFill>
                  <a:srgbClr val="231F20"/>
                </a:solidFill>
              </a:rPr>
              <a:t> </a:t>
            </a:r>
            <a:r>
              <a:rPr lang="en-US" sz="2000" dirty="0" smtClean="0">
                <a:solidFill>
                  <a:srgbClr val="231F20"/>
                </a:solidFill>
              </a:rPr>
              <a:t>as shown </a:t>
            </a:r>
            <a:r>
              <a:rPr lang="en-US" sz="2000" dirty="0">
                <a:solidFill>
                  <a:srgbClr val="231F20"/>
                </a:solidFill>
              </a:rPr>
              <a:t>in Fig</a:t>
            </a:r>
            <a:r>
              <a:rPr lang="en-US" sz="2000" dirty="0" smtClean="0">
                <a:solidFill>
                  <a:srgbClr val="231F20"/>
                </a:solidFill>
              </a:rPr>
              <a:t>.</a:t>
            </a:r>
          </a:p>
          <a:p>
            <a:pPr marL="457200" lvl="0" algn="l"/>
            <a:endParaRPr lang="en-US" sz="2000" dirty="0">
              <a:solidFill>
                <a:srgbClr val="231F20"/>
              </a:solidFill>
            </a:endParaRPr>
          </a:p>
          <a:p>
            <a:pPr marL="457200" algn="l"/>
            <a:endParaRPr lang="en-US" sz="2000" i="1" dirty="0" smtClean="0">
              <a:solidFill>
                <a:srgbClr val="231F20"/>
              </a:solidFill>
            </a:endParaRPr>
          </a:p>
          <a:p>
            <a:pPr marL="457200" algn="l"/>
            <a:endParaRPr lang="en-US" sz="2000" i="1" dirty="0" smtClean="0">
              <a:solidFill>
                <a:srgbClr val="231F20"/>
              </a:solidFill>
            </a:endParaRPr>
          </a:p>
          <a:p>
            <a:pPr algn="l"/>
            <a:endParaRPr lang="en-US" dirty="0">
              <a:solidFill>
                <a:srgbClr val="231F20"/>
              </a:solidFill>
            </a:endParaRPr>
          </a:p>
        </p:txBody>
      </p:sp>
      <p:sp>
        <p:nvSpPr>
          <p:cNvPr id="4" name="Slide Number Placeholder 3"/>
          <p:cNvSpPr>
            <a:spLocks noGrp="1"/>
          </p:cNvSpPr>
          <p:nvPr>
            <p:ph type="sldNum" sz="quarter" idx="12"/>
          </p:nvPr>
        </p:nvSpPr>
        <p:spPr/>
        <p:txBody>
          <a:bodyPr/>
          <a:lstStyle/>
          <a:p>
            <a:fld id="{D88D4192-2753-4076-A185-6990D7EA4EDA}" type="slidenum">
              <a:rPr lang="en-US" smtClean="0"/>
              <a:t>23</a:t>
            </a:fld>
            <a:endParaRPr lang="en-US"/>
          </a:p>
        </p:txBody>
      </p:sp>
      <p:sp>
        <p:nvSpPr>
          <p:cNvPr id="5" name="Date Placeholder 4"/>
          <p:cNvSpPr>
            <a:spLocks noGrp="1"/>
          </p:cNvSpPr>
          <p:nvPr>
            <p:ph type="dt" sz="half" idx="10"/>
          </p:nvPr>
        </p:nvSpPr>
        <p:spPr/>
        <p:txBody>
          <a:bodyPr/>
          <a:lstStyle/>
          <a:p>
            <a:fld id="{D0EF88A6-7085-4034-9183-7DDB7227ED7B}" type="datetime1">
              <a:rPr lang="en-US" smtClean="0"/>
              <a:t>10/14/2018</a:t>
            </a:fld>
            <a:endParaRPr lang="en-US"/>
          </a:p>
        </p:txBody>
      </p:sp>
      <p:cxnSp>
        <p:nvCxnSpPr>
          <p:cNvPr id="8" name="Straight Connector 7"/>
          <p:cNvCxnSpPr/>
          <p:nvPr/>
        </p:nvCxnSpPr>
        <p:spPr>
          <a:xfrm>
            <a:off x="381000" y="685800"/>
            <a:ext cx="84582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 y="2524125"/>
            <a:ext cx="6486525" cy="1809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1371600" y="4495800"/>
            <a:ext cx="6181725" cy="1015663"/>
          </a:xfrm>
          <a:prstGeom prst="rect">
            <a:avLst/>
          </a:prstGeom>
          <a:noFill/>
        </p:spPr>
        <p:txBody>
          <a:bodyPr wrap="square" rtlCol="0">
            <a:spAutoFit/>
          </a:bodyPr>
          <a:lstStyle/>
          <a:p>
            <a:r>
              <a:rPr lang="en-US" sz="2000" dirty="0">
                <a:solidFill>
                  <a:srgbClr val="231F20"/>
                </a:solidFill>
              </a:rPr>
              <a:t>r = Radius of curvature of the circular path,</a:t>
            </a:r>
          </a:p>
          <a:p>
            <a:r>
              <a:rPr lang="en-US" sz="2000" dirty="0">
                <a:solidFill>
                  <a:srgbClr val="231F20"/>
                </a:solidFill>
              </a:rPr>
              <a:t>v = Velocity of the particle at A, and</a:t>
            </a:r>
          </a:p>
          <a:p>
            <a:r>
              <a:rPr lang="en-US" sz="2000" dirty="0">
                <a:solidFill>
                  <a:srgbClr val="231F20"/>
                </a:solidFill>
              </a:rPr>
              <a:t>v + dv = Velocity of the particle at B.</a:t>
            </a:r>
          </a:p>
        </p:txBody>
      </p:sp>
    </p:spTree>
    <p:extLst>
      <p:ext uri="{BB962C8B-B14F-4D97-AF65-F5344CB8AC3E}">
        <p14:creationId xmlns:p14="http://schemas.microsoft.com/office/powerpoint/2010/main" val="37141513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0"/>
            <a:ext cx="8763000" cy="609599"/>
          </a:xfrm>
        </p:spPr>
        <p:txBody>
          <a:bodyPr>
            <a:normAutofit/>
          </a:bodyPr>
          <a:lstStyle/>
          <a:p>
            <a:r>
              <a:rPr lang="en-US" sz="1800" i="1" dirty="0" smtClean="0"/>
              <a:t>Theory of machines						</a:t>
            </a:r>
            <a:r>
              <a:rPr lang="en-US" sz="1800" i="1" dirty="0" err="1" smtClean="0"/>
              <a:t>Wessam</a:t>
            </a:r>
            <a:r>
              <a:rPr lang="en-US" sz="1800" i="1" dirty="0" smtClean="0"/>
              <a:t> Al </a:t>
            </a:r>
            <a:r>
              <a:rPr lang="en-US" sz="1800" i="1" dirty="0" err="1" smtClean="0"/>
              <a:t>Azzawi</a:t>
            </a:r>
            <a:endParaRPr lang="en-US" sz="1800" i="1" dirty="0"/>
          </a:p>
        </p:txBody>
      </p:sp>
      <p:sp>
        <p:nvSpPr>
          <p:cNvPr id="3" name="Subtitle 2"/>
          <p:cNvSpPr>
            <a:spLocks noGrp="1"/>
          </p:cNvSpPr>
          <p:nvPr>
            <p:ph type="subTitle" idx="1"/>
          </p:nvPr>
        </p:nvSpPr>
        <p:spPr>
          <a:xfrm>
            <a:off x="381000" y="761999"/>
            <a:ext cx="8153400" cy="4953001"/>
          </a:xfrm>
        </p:spPr>
        <p:txBody>
          <a:bodyPr>
            <a:normAutofit/>
          </a:bodyPr>
          <a:lstStyle/>
          <a:p>
            <a:pPr algn="l"/>
            <a:r>
              <a:rPr lang="en-US" sz="2400" dirty="0">
                <a:solidFill>
                  <a:schemeClr val="tx1"/>
                </a:solidFill>
              </a:rPr>
              <a:t>Kinematics of Motion</a:t>
            </a:r>
            <a:r>
              <a:rPr lang="en-US" sz="2400" dirty="0" smtClean="0">
                <a:solidFill>
                  <a:schemeClr val="tx1"/>
                </a:solidFill>
              </a:rPr>
              <a:t>:</a:t>
            </a:r>
          </a:p>
          <a:p>
            <a:pPr marL="457200" lvl="0" algn="just"/>
            <a:r>
              <a:rPr lang="en-US" sz="2000" dirty="0">
                <a:solidFill>
                  <a:srgbClr val="231F20"/>
                </a:solidFill>
              </a:rPr>
              <a:t>The change of velocity, as the particle moves from A to B may be obtained by drawing </a:t>
            </a:r>
            <a:r>
              <a:rPr lang="en-US" sz="2000" dirty="0" smtClean="0">
                <a:solidFill>
                  <a:srgbClr val="231F20"/>
                </a:solidFill>
              </a:rPr>
              <a:t>the vector </a:t>
            </a:r>
            <a:r>
              <a:rPr lang="en-US" sz="2000" dirty="0">
                <a:solidFill>
                  <a:srgbClr val="231F20"/>
                </a:solidFill>
              </a:rPr>
              <a:t>triangle </a:t>
            </a:r>
            <a:r>
              <a:rPr lang="en-US" sz="2000" dirty="0" err="1" smtClean="0">
                <a:solidFill>
                  <a:srgbClr val="231F20"/>
                </a:solidFill>
              </a:rPr>
              <a:t>oab</a:t>
            </a:r>
            <a:r>
              <a:rPr lang="en-US" sz="2000" dirty="0">
                <a:solidFill>
                  <a:srgbClr val="231F20"/>
                </a:solidFill>
              </a:rPr>
              <a:t> as shown in Fig</a:t>
            </a:r>
            <a:r>
              <a:rPr lang="en-US" sz="2000" dirty="0" smtClean="0">
                <a:solidFill>
                  <a:srgbClr val="231F20"/>
                </a:solidFill>
              </a:rPr>
              <a:t>.</a:t>
            </a:r>
          </a:p>
          <a:p>
            <a:pPr marL="457200" lvl="0" algn="just"/>
            <a:r>
              <a:rPr lang="en-US" sz="2000" dirty="0">
                <a:solidFill>
                  <a:srgbClr val="231F20"/>
                </a:solidFill>
              </a:rPr>
              <a:t>In this triangle, </a:t>
            </a:r>
            <a:r>
              <a:rPr lang="en-US" sz="2000" dirty="0" err="1">
                <a:solidFill>
                  <a:srgbClr val="231F20"/>
                </a:solidFill>
              </a:rPr>
              <a:t>oa</a:t>
            </a:r>
            <a:r>
              <a:rPr lang="en-US" sz="2000" dirty="0">
                <a:solidFill>
                  <a:srgbClr val="231F20"/>
                </a:solidFill>
              </a:rPr>
              <a:t> represents the velocity v and </a:t>
            </a:r>
            <a:r>
              <a:rPr lang="en-US" sz="2000" dirty="0" err="1" smtClean="0">
                <a:solidFill>
                  <a:srgbClr val="231F20"/>
                </a:solidFill>
              </a:rPr>
              <a:t>ob</a:t>
            </a:r>
            <a:r>
              <a:rPr lang="en-US" sz="2000" dirty="0" smtClean="0">
                <a:solidFill>
                  <a:srgbClr val="231F20"/>
                </a:solidFill>
              </a:rPr>
              <a:t> represents </a:t>
            </a:r>
            <a:r>
              <a:rPr lang="en-US" sz="2000" dirty="0">
                <a:solidFill>
                  <a:srgbClr val="231F20"/>
                </a:solidFill>
              </a:rPr>
              <a:t>the </a:t>
            </a:r>
            <a:r>
              <a:rPr lang="en-US" sz="2000" dirty="0" smtClean="0">
                <a:solidFill>
                  <a:srgbClr val="231F20"/>
                </a:solidFill>
              </a:rPr>
              <a:t>velocity </a:t>
            </a:r>
            <a:r>
              <a:rPr lang="en-US" sz="2000" dirty="0">
                <a:solidFill>
                  <a:srgbClr val="231F20"/>
                </a:solidFill>
              </a:rPr>
              <a:t>v + dv. The change of velocity in time </a:t>
            </a:r>
            <a:r>
              <a:rPr lang="en-US" sz="2000" dirty="0" err="1">
                <a:solidFill>
                  <a:srgbClr val="231F20"/>
                </a:solidFill>
              </a:rPr>
              <a:t>δt</a:t>
            </a:r>
            <a:r>
              <a:rPr lang="en-US" sz="2000" dirty="0">
                <a:solidFill>
                  <a:srgbClr val="231F20"/>
                </a:solidFill>
              </a:rPr>
              <a:t> is represented by ab</a:t>
            </a:r>
            <a:r>
              <a:rPr lang="en-US" sz="2000" dirty="0" smtClean="0">
                <a:solidFill>
                  <a:srgbClr val="231F20"/>
                </a:solidFill>
              </a:rPr>
              <a:t>.</a:t>
            </a:r>
          </a:p>
          <a:p>
            <a:pPr marL="457200" lvl="0" algn="just"/>
            <a:endParaRPr lang="en-US" sz="2000" dirty="0">
              <a:solidFill>
                <a:srgbClr val="231F20"/>
              </a:solidFill>
            </a:endParaRPr>
          </a:p>
          <a:p>
            <a:pPr marL="457200" lvl="0" algn="just"/>
            <a:r>
              <a:rPr lang="en-US" sz="2000" dirty="0" smtClean="0">
                <a:solidFill>
                  <a:srgbClr val="231F20"/>
                </a:solidFill>
              </a:rPr>
              <a:t>Resolve </a:t>
            </a:r>
            <a:r>
              <a:rPr lang="en-US" sz="2000" dirty="0">
                <a:solidFill>
                  <a:srgbClr val="231F20"/>
                </a:solidFill>
              </a:rPr>
              <a:t>ab into two </a:t>
            </a:r>
            <a:r>
              <a:rPr lang="en-US" sz="2000" dirty="0" smtClean="0">
                <a:solidFill>
                  <a:srgbClr val="231F20"/>
                </a:solidFill>
              </a:rPr>
              <a:t>components, parallel </a:t>
            </a:r>
            <a:r>
              <a:rPr lang="en-US" sz="2000" dirty="0">
                <a:solidFill>
                  <a:srgbClr val="231F20"/>
                </a:solidFill>
              </a:rPr>
              <a:t>and perpendicular to </a:t>
            </a:r>
            <a:r>
              <a:rPr lang="en-US" sz="2000" dirty="0" err="1" smtClean="0">
                <a:solidFill>
                  <a:srgbClr val="231F20"/>
                </a:solidFill>
              </a:rPr>
              <a:t>oa</a:t>
            </a:r>
            <a:r>
              <a:rPr lang="en-US" sz="2000" dirty="0" smtClean="0">
                <a:solidFill>
                  <a:srgbClr val="231F20"/>
                </a:solidFill>
              </a:rPr>
              <a:t>, ac </a:t>
            </a:r>
            <a:r>
              <a:rPr lang="en-US" sz="2000" dirty="0">
                <a:solidFill>
                  <a:srgbClr val="231F20"/>
                </a:solidFill>
              </a:rPr>
              <a:t>and </a:t>
            </a:r>
            <a:r>
              <a:rPr lang="en-US" sz="2000" dirty="0" err="1" smtClean="0">
                <a:solidFill>
                  <a:srgbClr val="231F20"/>
                </a:solidFill>
              </a:rPr>
              <a:t>cb</a:t>
            </a:r>
            <a:r>
              <a:rPr lang="en-US" sz="2000" dirty="0" smtClean="0">
                <a:solidFill>
                  <a:srgbClr val="231F20"/>
                </a:solidFill>
              </a:rPr>
              <a:t>.</a:t>
            </a:r>
            <a:endParaRPr lang="en-US" sz="2000" dirty="0">
              <a:solidFill>
                <a:srgbClr val="231F20"/>
              </a:solidFill>
            </a:endParaRPr>
          </a:p>
          <a:p>
            <a:pPr marL="457200" lvl="0" algn="just"/>
            <a:r>
              <a:rPr lang="en-US" sz="2000" dirty="0">
                <a:solidFill>
                  <a:srgbClr val="231F20"/>
                </a:solidFill>
              </a:rPr>
              <a:t>∴ </a:t>
            </a:r>
            <a:r>
              <a:rPr lang="en-US" sz="2000" i="1" dirty="0">
                <a:solidFill>
                  <a:srgbClr val="231F20"/>
                </a:solidFill>
              </a:rPr>
              <a:t>ac = </a:t>
            </a:r>
            <a:r>
              <a:rPr lang="en-US" sz="2000" i="1" dirty="0" err="1">
                <a:solidFill>
                  <a:srgbClr val="231F20"/>
                </a:solidFill>
              </a:rPr>
              <a:t>oc</a:t>
            </a:r>
            <a:r>
              <a:rPr lang="en-US" sz="2000" i="1" dirty="0">
                <a:solidFill>
                  <a:srgbClr val="231F20"/>
                </a:solidFill>
              </a:rPr>
              <a:t> – </a:t>
            </a:r>
            <a:r>
              <a:rPr lang="en-US" sz="2000" i="1" dirty="0" err="1">
                <a:solidFill>
                  <a:srgbClr val="231F20"/>
                </a:solidFill>
              </a:rPr>
              <a:t>oa</a:t>
            </a:r>
            <a:r>
              <a:rPr lang="en-US" sz="2000" i="1" dirty="0">
                <a:solidFill>
                  <a:srgbClr val="231F20"/>
                </a:solidFill>
              </a:rPr>
              <a:t> = </a:t>
            </a:r>
            <a:r>
              <a:rPr lang="en-US" sz="2000" i="1" dirty="0" err="1">
                <a:solidFill>
                  <a:srgbClr val="231F20"/>
                </a:solidFill>
              </a:rPr>
              <a:t>ob</a:t>
            </a:r>
            <a:r>
              <a:rPr lang="en-US" sz="2000" i="1" dirty="0">
                <a:solidFill>
                  <a:srgbClr val="231F20"/>
                </a:solidFill>
              </a:rPr>
              <a:t> cos </a:t>
            </a:r>
            <a:r>
              <a:rPr lang="en-US" sz="2000" i="1" dirty="0" err="1">
                <a:solidFill>
                  <a:srgbClr val="231F20"/>
                </a:solidFill>
              </a:rPr>
              <a:t>δθ</a:t>
            </a:r>
            <a:r>
              <a:rPr lang="en-US" sz="2000" i="1" dirty="0">
                <a:solidFill>
                  <a:srgbClr val="231F20"/>
                </a:solidFill>
              </a:rPr>
              <a:t> – </a:t>
            </a:r>
            <a:r>
              <a:rPr lang="en-US" sz="2000" i="1" dirty="0" err="1">
                <a:solidFill>
                  <a:srgbClr val="231F20"/>
                </a:solidFill>
              </a:rPr>
              <a:t>oa</a:t>
            </a:r>
            <a:r>
              <a:rPr lang="en-US" sz="2000" i="1" dirty="0">
                <a:solidFill>
                  <a:srgbClr val="231F20"/>
                </a:solidFill>
              </a:rPr>
              <a:t> = (v + </a:t>
            </a:r>
            <a:r>
              <a:rPr lang="en-US" sz="2000" i="1" dirty="0" err="1">
                <a:solidFill>
                  <a:srgbClr val="231F20"/>
                </a:solidFill>
              </a:rPr>
              <a:t>δv</a:t>
            </a:r>
            <a:r>
              <a:rPr lang="en-US" sz="2000" i="1" dirty="0">
                <a:solidFill>
                  <a:srgbClr val="231F20"/>
                </a:solidFill>
              </a:rPr>
              <a:t>) cos </a:t>
            </a:r>
            <a:r>
              <a:rPr lang="en-US" sz="2000" i="1" dirty="0" err="1">
                <a:solidFill>
                  <a:srgbClr val="231F20"/>
                </a:solidFill>
              </a:rPr>
              <a:t>δθ</a:t>
            </a:r>
            <a:r>
              <a:rPr lang="en-US" sz="2000" i="1" dirty="0">
                <a:solidFill>
                  <a:srgbClr val="231F20"/>
                </a:solidFill>
              </a:rPr>
              <a:t> – v</a:t>
            </a:r>
          </a:p>
          <a:p>
            <a:pPr marL="457200" lvl="0" algn="just"/>
            <a:r>
              <a:rPr lang="en-US" sz="2000" dirty="0">
                <a:solidFill>
                  <a:srgbClr val="231F20"/>
                </a:solidFill>
              </a:rPr>
              <a:t>and </a:t>
            </a:r>
            <a:r>
              <a:rPr lang="en-US" sz="2000" i="1" dirty="0" err="1">
                <a:solidFill>
                  <a:srgbClr val="231F20"/>
                </a:solidFill>
              </a:rPr>
              <a:t>cb</a:t>
            </a:r>
            <a:r>
              <a:rPr lang="en-US" sz="2000" i="1" dirty="0">
                <a:solidFill>
                  <a:srgbClr val="231F20"/>
                </a:solidFill>
              </a:rPr>
              <a:t> = </a:t>
            </a:r>
            <a:r>
              <a:rPr lang="en-US" sz="2000" i="1" dirty="0" err="1">
                <a:solidFill>
                  <a:srgbClr val="231F20"/>
                </a:solidFill>
              </a:rPr>
              <a:t>ob</a:t>
            </a:r>
            <a:r>
              <a:rPr lang="en-US" sz="2000" i="1" dirty="0">
                <a:solidFill>
                  <a:srgbClr val="231F20"/>
                </a:solidFill>
              </a:rPr>
              <a:t> sin </a:t>
            </a:r>
            <a:r>
              <a:rPr lang="en-US" sz="2000" i="1" dirty="0" err="1">
                <a:solidFill>
                  <a:srgbClr val="231F20"/>
                </a:solidFill>
              </a:rPr>
              <a:t>δθ</a:t>
            </a:r>
            <a:r>
              <a:rPr lang="en-US" sz="2000" i="1" dirty="0">
                <a:solidFill>
                  <a:srgbClr val="231F20"/>
                </a:solidFill>
              </a:rPr>
              <a:t> = (v + </a:t>
            </a:r>
            <a:r>
              <a:rPr lang="en-US" sz="2000" i="1" dirty="0" err="1">
                <a:solidFill>
                  <a:srgbClr val="231F20"/>
                </a:solidFill>
              </a:rPr>
              <a:t>δv</a:t>
            </a:r>
            <a:r>
              <a:rPr lang="en-US" sz="2000" i="1" dirty="0">
                <a:solidFill>
                  <a:srgbClr val="231F20"/>
                </a:solidFill>
              </a:rPr>
              <a:t>) sin </a:t>
            </a:r>
            <a:r>
              <a:rPr lang="en-US" sz="2000" i="1" dirty="0" err="1">
                <a:solidFill>
                  <a:srgbClr val="231F20"/>
                </a:solidFill>
              </a:rPr>
              <a:t>δθ</a:t>
            </a:r>
            <a:endParaRPr lang="en-US" sz="2000" i="1" dirty="0">
              <a:solidFill>
                <a:srgbClr val="231F20"/>
              </a:solidFill>
            </a:endParaRPr>
          </a:p>
          <a:p>
            <a:pPr marL="457200" lvl="0" algn="just"/>
            <a:r>
              <a:rPr lang="en-US" sz="2000" dirty="0">
                <a:solidFill>
                  <a:srgbClr val="231F20"/>
                </a:solidFill>
              </a:rPr>
              <a:t>Since the change of velocity of a particle (represented by vector ab) has two </a:t>
            </a:r>
            <a:r>
              <a:rPr lang="en-US" sz="2000" dirty="0" smtClean="0">
                <a:solidFill>
                  <a:srgbClr val="231F20"/>
                </a:solidFill>
              </a:rPr>
              <a:t>mutually perpendicular </a:t>
            </a:r>
            <a:r>
              <a:rPr lang="en-US" sz="2000" dirty="0">
                <a:solidFill>
                  <a:srgbClr val="231F20"/>
                </a:solidFill>
              </a:rPr>
              <a:t>components, therefore the </a:t>
            </a:r>
            <a:r>
              <a:rPr lang="en-US" sz="2000" dirty="0" smtClean="0">
                <a:solidFill>
                  <a:srgbClr val="231F20"/>
                </a:solidFill>
              </a:rPr>
              <a:t>acceleration has the </a:t>
            </a:r>
            <a:r>
              <a:rPr lang="en-US" sz="2000" dirty="0">
                <a:solidFill>
                  <a:srgbClr val="231F20"/>
                </a:solidFill>
              </a:rPr>
              <a:t>following two perpendicular </a:t>
            </a:r>
            <a:r>
              <a:rPr lang="en-US" sz="2000" dirty="0" smtClean="0">
                <a:solidFill>
                  <a:srgbClr val="231F20"/>
                </a:solidFill>
              </a:rPr>
              <a:t>components.</a:t>
            </a:r>
            <a:endParaRPr lang="en-US" sz="2000" dirty="0">
              <a:solidFill>
                <a:srgbClr val="231F20"/>
              </a:solidFill>
            </a:endParaRPr>
          </a:p>
          <a:p>
            <a:pPr marL="457200" algn="l"/>
            <a:endParaRPr lang="en-US" sz="2000" i="1" dirty="0" smtClean="0">
              <a:solidFill>
                <a:srgbClr val="231F20"/>
              </a:solidFill>
            </a:endParaRPr>
          </a:p>
          <a:p>
            <a:pPr marL="457200" algn="l"/>
            <a:endParaRPr lang="en-US" sz="2000" i="1" dirty="0" smtClean="0">
              <a:solidFill>
                <a:srgbClr val="231F20"/>
              </a:solidFill>
            </a:endParaRPr>
          </a:p>
          <a:p>
            <a:pPr algn="l"/>
            <a:endParaRPr lang="en-US" dirty="0">
              <a:solidFill>
                <a:srgbClr val="231F20"/>
              </a:solidFill>
            </a:endParaRPr>
          </a:p>
        </p:txBody>
      </p:sp>
      <p:sp>
        <p:nvSpPr>
          <p:cNvPr id="4" name="Slide Number Placeholder 3"/>
          <p:cNvSpPr>
            <a:spLocks noGrp="1"/>
          </p:cNvSpPr>
          <p:nvPr>
            <p:ph type="sldNum" sz="quarter" idx="12"/>
          </p:nvPr>
        </p:nvSpPr>
        <p:spPr/>
        <p:txBody>
          <a:bodyPr/>
          <a:lstStyle/>
          <a:p>
            <a:fld id="{D88D4192-2753-4076-A185-6990D7EA4EDA}" type="slidenum">
              <a:rPr lang="en-US" smtClean="0"/>
              <a:t>24</a:t>
            </a:fld>
            <a:endParaRPr lang="en-US"/>
          </a:p>
        </p:txBody>
      </p:sp>
      <p:sp>
        <p:nvSpPr>
          <p:cNvPr id="5" name="Date Placeholder 4"/>
          <p:cNvSpPr>
            <a:spLocks noGrp="1"/>
          </p:cNvSpPr>
          <p:nvPr>
            <p:ph type="dt" sz="half" idx="10"/>
          </p:nvPr>
        </p:nvSpPr>
        <p:spPr/>
        <p:txBody>
          <a:bodyPr/>
          <a:lstStyle/>
          <a:p>
            <a:fld id="{D0EF88A6-7085-4034-9183-7DDB7227ED7B}" type="datetime1">
              <a:rPr lang="en-US" smtClean="0"/>
              <a:t>10/14/2018</a:t>
            </a:fld>
            <a:endParaRPr lang="en-US"/>
          </a:p>
        </p:txBody>
      </p:sp>
      <p:cxnSp>
        <p:nvCxnSpPr>
          <p:cNvPr id="8" name="Straight Connector 7"/>
          <p:cNvCxnSpPr/>
          <p:nvPr/>
        </p:nvCxnSpPr>
        <p:spPr>
          <a:xfrm>
            <a:off x="381000" y="685800"/>
            <a:ext cx="84582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95959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0"/>
            <a:ext cx="8763000" cy="609599"/>
          </a:xfrm>
        </p:spPr>
        <p:txBody>
          <a:bodyPr>
            <a:normAutofit/>
          </a:bodyPr>
          <a:lstStyle/>
          <a:p>
            <a:r>
              <a:rPr lang="en-US" sz="1800" i="1" dirty="0" smtClean="0"/>
              <a:t>Theory of machines						</a:t>
            </a:r>
            <a:r>
              <a:rPr lang="en-US" sz="1800" i="1" dirty="0" err="1" smtClean="0"/>
              <a:t>Wessam</a:t>
            </a:r>
            <a:r>
              <a:rPr lang="en-US" sz="1800" i="1" dirty="0" smtClean="0"/>
              <a:t> Al </a:t>
            </a:r>
            <a:r>
              <a:rPr lang="en-US" sz="1800" i="1" dirty="0" err="1" smtClean="0"/>
              <a:t>Azzawi</a:t>
            </a:r>
            <a:endParaRPr lang="en-US" sz="1800" i="1" dirty="0"/>
          </a:p>
        </p:txBody>
      </p:sp>
      <mc:AlternateContent xmlns:mc="http://schemas.openxmlformats.org/markup-compatibility/2006" xmlns:a14="http://schemas.microsoft.com/office/drawing/2010/main">
        <mc:Choice Requires="a14">
          <p:sp>
            <p:nvSpPr>
              <p:cNvPr id="3" name="Subtitle 2"/>
              <p:cNvSpPr>
                <a:spLocks noGrp="1"/>
              </p:cNvSpPr>
              <p:nvPr>
                <p:ph type="subTitle" idx="1"/>
              </p:nvPr>
            </p:nvSpPr>
            <p:spPr>
              <a:xfrm>
                <a:off x="381000" y="761999"/>
                <a:ext cx="8153400" cy="4953001"/>
              </a:xfrm>
            </p:spPr>
            <p:txBody>
              <a:bodyPr>
                <a:normAutofit/>
              </a:bodyPr>
              <a:lstStyle/>
              <a:p>
                <a:pPr algn="l"/>
                <a:r>
                  <a:rPr lang="en-US" sz="2400" dirty="0">
                    <a:solidFill>
                      <a:schemeClr val="tx1"/>
                    </a:solidFill>
                  </a:rPr>
                  <a:t>Kinematics of Motion</a:t>
                </a:r>
                <a:r>
                  <a:rPr lang="en-US" sz="2400" dirty="0" smtClean="0">
                    <a:solidFill>
                      <a:schemeClr val="tx1"/>
                    </a:solidFill>
                  </a:rPr>
                  <a:t>:</a:t>
                </a:r>
              </a:p>
              <a:p>
                <a:pPr marL="914400" lvl="0" indent="-457200" algn="just">
                  <a:buFont typeface="+mj-lt"/>
                  <a:buAutoNum type="arabicPeriod"/>
                </a:pPr>
                <a:r>
                  <a:rPr lang="en-US" sz="2000" i="1" dirty="0">
                    <a:solidFill>
                      <a:srgbClr val="FF0000"/>
                    </a:solidFill>
                  </a:rPr>
                  <a:t>Tangential component of the acceleration</a:t>
                </a:r>
                <a:r>
                  <a:rPr lang="en-US" sz="2000" i="1" dirty="0">
                    <a:solidFill>
                      <a:srgbClr val="231F20"/>
                    </a:solidFill>
                  </a:rPr>
                  <a:t>. </a:t>
                </a:r>
                <a:r>
                  <a:rPr lang="en-US" sz="2000" dirty="0">
                    <a:solidFill>
                      <a:srgbClr val="231F20"/>
                    </a:solidFill>
                  </a:rPr>
                  <a:t>The acceleration of a particle at any </a:t>
                </a:r>
                <a:r>
                  <a:rPr lang="en-US" sz="2000" dirty="0" smtClean="0">
                    <a:solidFill>
                      <a:srgbClr val="231F20"/>
                    </a:solidFill>
                  </a:rPr>
                  <a:t>instant moving </a:t>
                </a:r>
                <a:r>
                  <a:rPr lang="en-US" sz="2000" dirty="0">
                    <a:solidFill>
                      <a:srgbClr val="231F20"/>
                    </a:solidFill>
                  </a:rPr>
                  <a:t>along a circular path in a direction tangential to that </a:t>
                </a:r>
                <a:r>
                  <a:rPr lang="en-US" sz="2000" dirty="0" smtClean="0">
                    <a:solidFill>
                      <a:srgbClr val="231F20"/>
                    </a:solidFill>
                  </a:rPr>
                  <a:t>instant </a:t>
                </a:r>
                <a:r>
                  <a:rPr lang="en-US" sz="2000" dirty="0">
                    <a:solidFill>
                      <a:srgbClr val="231F20"/>
                    </a:solidFill>
                  </a:rPr>
                  <a:t>is known as </a:t>
                </a:r>
                <a:r>
                  <a:rPr lang="en-US" sz="2000" i="1" dirty="0">
                    <a:solidFill>
                      <a:srgbClr val="FF0000"/>
                    </a:solidFill>
                  </a:rPr>
                  <a:t>tangential </a:t>
                </a:r>
                <a:r>
                  <a:rPr lang="en-US" sz="2000" i="1" dirty="0" smtClean="0">
                    <a:solidFill>
                      <a:srgbClr val="FF0000"/>
                    </a:solidFill>
                  </a:rPr>
                  <a:t>component of </a:t>
                </a:r>
                <a:r>
                  <a:rPr lang="en-US" sz="2000" i="1" dirty="0">
                    <a:solidFill>
                      <a:srgbClr val="FF0000"/>
                    </a:solidFill>
                  </a:rPr>
                  <a:t>acceleration</a:t>
                </a:r>
                <a:r>
                  <a:rPr lang="en-US" sz="2000" dirty="0">
                    <a:solidFill>
                      <a:srgbClr val="231F20"/>
                    </a:solidFill>
                  </a:rPr>
                  <a:t> or </a:t>
                </a:r>
                <a:r>
                  <a:rPr lang="en-US" sz="2000" i="1" dirty="0">
                    <a:solidFill>
                      <a:srgbClr val="FF0000"/>
                    </a:solidFill>
                  </a:rPr>
                  <a:t>tangential acceleration</a:t>
                </a:r>
                <a:r>
                  <a:rPr lang="en-US" sz="2000" dirty="0" smtClean="0">
                    <a:solidFill>
                      <a:srgbClr val="231F20"/>
                    </a:solidFill>
                  </a:rPr>
                  <a:t>. </a:t>
                </a:r>
              </a:p>
              <a:p>
                <a:pPr marL="457200" lvl="0" algn="just"/>
                <a:r>
                  <a:rPr lang="en-US" sz="2000" dirty="0" smtClean="0">
                    <a:solidFill>
                      <a:srgbClr val="231F20"/>
                    </a:solidFill>
                  </a:rPr>
                  <a:t>∴ </a:t>
                </a:r>
                <a:r>
                  <a:rPr lang="en-US" sz="2000" dirty="0">
                    <a:solidFill>
                      <a:srgbClr val="231F20"/>
                    </a:solidFill>
                  </a:rPr>
                  <a:t>Tangential component of the acceleration of particle at A or tangential acceleration at A</a:t>
                </a:r>
                <a:r>
                  <a:rPr lang="en-US" sz="2000" dirty="0" smtClean="0">
                    <a:solidFill>
                      <a:srgbClr val="231F20"/>
                    </a:solidFill>
                  </a:rPr>
                  <a:t>,</a:t>
                </a:r>
              </a:p>
              <a:p>
                <a:pPr marL="457200" lvl="0" algn="just"/>
                <a:endParaRPr lang="en-US" sz="2000" i="1" dirty="0" smtClean="0">
                  <a:solidFill>
                    <a:srgbClr val="231F20"/>
                  </a:solidFill>
                </a:endParaRPr>
              </a:p>
              <a:p>
                <a:pPr marL="457200" algn="l"/>
                <a:endParaRPr lang="en-US" sz="2000" i="1" dirty="0" smtClean="0">
                  <a:solidFill>
                    <a:srgbClr val="231F20"/>
                  </a:solidFill>
                </a:endParaRPr>
              </a:p>
              <a:p>
                <a:pPr algn="l"/>
                <a:r>
                  <a:rPr lang="en-US" sz="2000" dirty="0">
                    <a:solidFill>
                      <a:srgbClr val="231F20"/>
                    </a:solidFill>
                  </a:rPr>
                  <a:t>In the limit, when </a:t>
                </a:r>
                <a:r>
                  <a:rPr lang="en-US" sz="2000" dirty="0" smtClean="0">
                    <a:solidFill>
                      <a:srgbClr val="231F20"/>
                    </a:solidFill>
                  </a:rPr>
                  <a:t>δ</a:t>
                </a:r>
                <a14:m>
                  <m:oMath xmlns:m="http://schemas.openxmlformats.org/officeDocument/2006/math">
                    <m:r>
                      <a:rPr lang="en-US" sz="2000" i="1" smtClean="0">
                        <a:solidFill>
                          <a:srgbClr val="231F20"/>
                        </a:solidFill>
                        <a:latin typeface="Cambria Math"/>
                        <a:ea typeface="Cambria Math"/>
                      </a:rPr>
                      <m:t>𝜃</m:t>
                    </m:r>
                  </m:oMath>
                </a14:m>
                <a:r>
                  <a:rPr lang="en-US" sz="2000" dirty="0" smtClean="0">
                    <a:solidFill>
                      <a:srgbClr val="231F20"/>
                    </a:solidFill>
                  </a:rPr>
                  <a:t> </a:t>
                </a:r>
                <a:r>
                  <a:rPr lang="en-US" sz="2000" dirty="0">
                    <a:solidFill>
                      <a:srgbClr val="231F20"/>
                    </a:solidFill>
                  </a:rPr>
                  <a:t>approaches to zero, </a:t>
                </a:r>
                <a:r>
                  <a:rPr lang="en-US" sz="2000" dirty="0" smtClean="0">
                    <a:solidFill>
                      <a:srgbClr val="231F20"/>
                    </a:solidFill>
                  </a:rPr>
                  <a:t>then</a:t>
                </a:r>
              </a:p>
              <a:p>
                <a:pPr algn="l"/>
                <a:endParaRPr lang="en-US" sz="2000" i="1" dirty="0">
                  <a:solidFill>
                    <a:srgbClr val="231F20"/>
                  </a:solidFill>
                </a:endParaRPr>
              </a:p>
            </p:txBody>
          </p:sp>
        </mc:Choice>
        <mc:Fallback xmlns="">
          <p:sp>
            <p:nvSpPr>
              <p:cNvPr id="3" name="Subtitle 2"/>
              <p:cNvSpPr>
                <a:spLocks noGrp="1" noRot="1" noChangeAspect="1" noMove="1" noResize="1" noEditPoints="1" noAdjustHandles="1" noChangeArrowheads="1" noChangeShapeType="1" noTextEdit="1"/>
              </p:cNvSpPr>
              <p:nvPr>
                <p:ph type="subTitle" idx="1"/>
              </p:nvPr>
            </p:nvSpPr>
            <p:spPr>
              <a:xfrm>
                <a:off x="381000" y="761999"/>
                <a:ext cx="8153400" cy="4953001"/>
              </a:xfrm>
              <a:blipFill rotWithShape="1">
                <a:blip r:embed="rId3"/>
                <a:stretch>
                  <a:fillRect l="-1197" t="-984" r="-748"/>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D88D4192-2753-4076-A185-6990D7EA4EDA}" type="slidenum">
              <a:rPr lang="en-US" smtClean="0"/>
              <a:t>25</a:t>
            </a:fld>
            <a:endParaRPr lang="en-US"/>
          </a:p>
        </p:txBody>
      </p:sp>
      <p:sp>
        <p:nvSpPr>
          <p:cNvPr id="5" name="Date Placeholder 4"/>
          <p:cNvSpPr>
            <a:spLocks noGrp="1"/>
          </p:cNvSpPr>
          <p:nvPr>
            <p:ph type="dt" sz="half" idx="10"/>
          </p:nvPr>
        </p:nvSpPr>
        <p:spPr/>
        <p:txBody>
          <a:bodyPr/>
          <a:lstStyle/>
          <a:p>
            <a:fld id="{D0EF88A6-7085-4034-9183-7DDB7227ED7B}" type="datetime1">
              <a:rPr lang="en-US" smtClean="0"/>
              <a:t>10/14/2018</a:t>
            </a:fld>
            <a:endParaRPr lang="en-US"/>
          </a:p>
        </p:txBody>
      </p:sp>
      <p:cxnSp>
        <p:nvCxnSpPr>
          <p:cNvPr id="8" name="Straight Connector 7"/>
          <p:cNvCxnSpPr/>
          <p:nvPr/>
        </p:nvCxnSpPr>
        <p:spPr>
          <a:xfrm>
            <a:off x="381000" y="685800"/>
            <a:ext cx="84582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pic>
        <p:nvPicPr>
          <p:cNvPr id="921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12806" y="3133724"/>
            <a:ext cx="2945069" cy="676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219"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76600" y="4343400"/>
            <a:ext cx="1976438"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370437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0"/>
            <a:ext cx="8763000" cy="609599"/>
          </a:xfrm>
        </p:spPr>
        <p:txBody>
          <a:bodyPr>
            <a:normAutofit/>
          </a:bodyPr>
          <a:lstStyle/>
          <a:p>
            <a:r>
              <a:rPr lang="en-US" sz="1800" i="1" dirty="0" smtClean="0"/>
              <a:t>Theory of machines						</a:t>
            </a:r>
            <a:r>
              <a:rPr lang="en-US" sz="1800" i="1" dirty="0" err="1" smtClean="0"/>
              <a:t>Wessam</a:t>
            </a:r>
            <a:r>
              <a:rPr lang="en-US" sz="1800" i="1" dirty="0" smtClean="0"/>
              <a:t> Al </a:t>
            </a:r>
            <a:r>
              <a:rPr lang="en-US" sz="1800" i="1" dirty="0" err="1" smtClean="0"/>
              <a:t>Azzawi</a:t>
            </a:r>
            <a:endParaRPr lang="en-US" sz="1800" i="1" dirty="0"/>
          </a:p>
        </p:txBody>
      </p:sp>
      <p:sp>
        <p:nvSpPr>
          <p:cNvPr id="3" name="Subtitle 2"/>
          <p:cNvSpPr>
            <a:spLocks noGrp="1"/>
          </p:cNvSpPr>
          <p:nvPr>
            <p:ph type="subTitle" idx="1"/>
          </p:nvPr>
        </p:nvSpPr>
        <p:spPr>
          <a:xfrm>
            <a:off x="381000" y="761999"/>
            <a:ext cx="8153400" cy="5410201"/>
          </a:xfrm>
        </p:spPr>
        <p:txBody>
          <a:bodyPr>
            <a:normAutofit/>
          </a:bodyPr>
          <a:lstStyle/>
          <a:p>
            <a:pPr algn="l"/>
            <a:r>
              <a:rPr lang="en-US" sz="2400" dirty="0">
                <a:solidFill>
                  <a:schemeClr val="tx1"/>
                </a:solidFill>
              </a:rPr>
              <a:t>Kinematics of Motion</a:t>
            </a:r>
            <a:r>
              <a:rPr lang="en-US" sz="2400" dirty="0" smtClean="0">
                <a:solidFill>
                  <a:schemeClr val="tx1"/>
                </a:solidFill>
              </a:rPr>
              <a:t>:</a:t>
            </a:r>
          </a:p>
          <a:p>
            <a:pPr marL="914400" lvl="0" indent="-457200" algn="just">
              <a:buFont typeface="+mj-lt"/>
              <a:buAutoNum type="arabicPeriod" startAt="2"/>
            </a:pPr>
            <a:r>
              <a:rPr lang="en-US" sz="2000" i="1" dirty="0" smtClean="0">
                <a:solidFill>
                  <a:srgbClr val="FF0000"/>
                </a:solidFill>
              </a:rPr>
              <a:t>Normal </a:t>
            </a:r>
            <a:r>
              <a:rPr lang="en-US" sz="2000" i="1" dirty="0">
                <a:solidFill>
                  <a:srgbClr val="FF0000"/>
                </a:solidFill>
              </a:rPr>
              <a:t>component of the acceleration. </a:t>
            </a:r>
            <a:r>
              <a:rPr lang="en-US" sz="2000" dirty="0">
                <a:solidFill>
                  <a:srgbClr val="231F20"/>
                </a:solidFill>
              </a:rPr>
              <a:t>The acceleration of a particle at any instant moving along a circular path in a direction normal to the tangent </a:t>
            </a:r>
            <a:r>
              <a:rPr lang="en-US" sz="2000" dirty="0" smtClean="0">
                <a:solidFill>
                  <a:srgbClr val="231F20"/>
                </a:solidFill>
              </a:rPr>
              <a:t>and </a:t>
            </a:r>
            <a:r>
              <a:rPr lang="en-US" sz="2000" dirty="0">
                <a:solidFill>
                  <a:srgbClr val="231F20"/>
                </a:solidFill>
              </a:rPr>
              <a:t>directed towards the </a:t>
            </a:r>
            <a:r>
              <a:rPr lang="en-US" sz="2000" dirty="0" err="1">
                <a:solidFill>
                  <a:srgbClr val="231F20"/>
                </a:solidFill>
              </a:rPr>
              <a:t>centre</a:t>
            </a:r>
            <a:r>
              <a:rPr lang="en-US" sz="2000" dirty="0">
                <a:solidFill>
                  <a:srgbClr val="231F20"/>
                </a:solidFill>
              </a:rPr>
              <a:t> of the circular path </a:t>
            </a:r>
            <a:r>
              <a:rPr lang="en-US" sz="2000" dirty="0" smtClean="0">
                <a:solidFill>
                  <a:srgbClr val="231F20"/>
                </a:solidFill>
              </a:rPr>
              <a:t>is </a:t>
            </a:r>
            <a:r>
              <a:rPr lang="en-US" sz="2000" dirty="0">
                <a:solidFill>
                  <a:srgbClr val="231F20"/>
                </a:solidFill>
              </a:rPr>
              <a:t>known as </a:t>
            </a:r>
            <a:r>
              <a:rPr lang="en-US" sz="2000" i="1" dirty="0">
                <a:solidFill>
                  <a:srgbClr val="FF0000"/>
                </a:solidFill>
              </a:rPr>
              <a:t>normal component </a:t>
            </a:r>
            <a:r>
              <a:rPr lang="en-US" sz="2000" dirty="0">
                <a:solidFill>
                  <a:srgbClr val="231F20"/>
                </a:solidFill>
              </a:rPr>
              <a:t>of the acceleration or </a:t>
            </a:r>
            <a:r>
              <a:rPr lang="en-US" sz="2000" i="1" dirty="0">
                <a:solidFill>
                  <a:srgbClr val="FF0000"/>
                </a:solidFill>
              </a:rPr>
              <a:t>normal acceleration</a:t>
            </a:r>
            <a:r>
              <a:rPr lang="en-US" sz="2000" dirty="0">
                <a:solidFill>
                  <a:srgbClr val="231F20"/>
                </a:solidFill>
              </a:rPr>
              <a:t>. It is </a:t>
            </a:r>
            <a:r>
              <a:rPr lang="en-US" sz="2000" dirty="0" smtClean="0">
                <a:solidFill>
                  <a:srgbClr val="231F20"/>
                </a:solidFill>
              </a:rPr>
              <a:t>also </a:t>
            </a:r>
            <a:r>
              <a:rPr lang="en-US" sz="2000" dirty="0">
                <a:solidFill>
                  <a:srgbClr val="231F20"/>
                </a:solidFill>
              </a:rPr>
              <a:t>called </a:t>
            </a:r>
            <a:r>
              <a:rPr lang="en-US" sz="2000" i="1" dirty="0">
                <a:solidFill>
                  <a:srgbClr val="FF0000"/>
                </a:solidFill>
              </a:rPr>
              <a:t>radial</a:t>
            </a:r>
            <a:r>
              <a:rPr lang="en-US" sz="2000" dirty="0">
                <a:solidFill>
                  <a:srgbClr val="231F20"/>
                </a:solidFill>
              </a:rPr>
              <a:t> or </a:t>
            </a:r>
            <a:r>
              <a:rPr lang="en-US" sz="2000" i="1" dirty="0">
                <a:solidFill>
                  <a:srgbClr val="FF0000"/>
                </a:solidFill>
              </a:rPr>
              <a:t>centripetal</a:t>
            </a:r>
            <a:r>
              <a:rPr lang="en-US" sz="2000" dirty="0">
                <a:solidFill>
                  <a:srgbClr val="231F20"/>
                </a:solidFill>
              </a:rPr>
              <a:t> acceleration. </a:t>
            </a:r>
            <a:endParaRPr lang="en-US" sz="2000" dirty="0" smtClean="0">
              <a:solidFill>
                <a:srgbClr val="231F20"/>
              </a:solidFill>
            </a:endParaRPr>
          </a:p>
          <a:p>
            <a:pPr marL="177800" lvl="0" algn="just"/>
            <a:r>
              <a:rPr lang="en-US" sz="2000" dirty="0">
                <a:solidFill>
                  <a:srgbClr val="231F20"/>
                </a:solidFill>
              </a:rPr>
              <a:t>∴ Normal component of the acceleration of the particle at A or normal (or radial or centripetal</a:t>
            </a:r>
            <a:r>
              <a:rPr lang="en-US" sz="2000" dirty="0" smtClean="0">
                <a:solidFill>
                  <a:srgbClr val="231F20"/>
                </a:solidFill>
              </a:rPr>
              <a:t>) acceleration </a:t>
            </a:r>
            <a:r>
              <a:rPr lang="en-US" sz="2000" dirty="0">
                <a:solidFill>
                  <a:srgbClr val="231F20"/>
                </a:solidFill>
              </a:rPr>
              <a:t>at A</a:t>
            </a:r>
            <a:r>
              <a:rPr lang="en-US" sz="2000" dirty="0" smtClean="0">
                <a:solidFill>
                  <a:srgbClr val="231F20"/>
                </a:solidFill>
              </a:rPr>
              <a:t>,</a:t>
            </a:r>
          </a:p>
          <a:p>
            <a:pPr marL="177800" lvl="0" algn="just"/>
            <a:endParaRPr lang="en-US" sz="2000" dirty="0">
              <a:solidFill>
                <a:srgbClr val="231F20"/>
              </a:solidFill>
            </a:endParaRPr>
          </a:p>
          <a:p>
            <a:pPr marL="177800" lvl="0" algn="just"/>
            <a:endParaRPr lang="en-US" sz="2000" dirty="0">
              <a:solidFill>
                <a:srgbClr val="231F20"/>
              </a:solidFill>
            </a:endParaRPr>
          </a:p>
          <a:p>
            <a:pPr marL="177800" lvl="0" algn="just"/>
            <a:r>
              <a:rPr lang="en-US" sz="2000" dirty="0">
                <a:solidFill>
                  <a:srgbClr val="231F20"/>
                </a:solidFill>
              </a:rPr>
              <a:t>In the limit, when </a:t>
            </a:r>
            <a:r>
              <a:rPr lang="en-US" sz="2000" dirty="0" err="1">
                <a:solidFill>
                  <a:srgbClr val="231F20"/>
                </a:solidFill>
              </a:rPr>
              <a:t>δt</a:t>
            </a:r>
            <a:r>
              <a:rPr lang="en-US" sz="2000" dirty="0">
                <a:solidFill>
                  <a:srgbClr val="231F20"/>
                </a:solidFill>
              </a:rPr>
              <a:t> approaches to zero, then</a:t>
            </a:r>
          </a:p>
          <a:p>
            <a:pPr marL="177800" lvl="0" algn="just"/>
            <a:endParaRPr lang="en-US" sz="2000" dirty="0">
              <a:solidFill>
                <a:srgbClr val="231F20"/>
              </a:solidFill>
            </a:endParaRPr>
          </a:p>
        </p:txBody>
      </p:sp>
      <p:sp>
        <p:nvSpPr>
          <p:cNvPr id="4" name="Slide Number Placeholder 3"/>
          <p:cNvSpPr>
            <a:spLocks noGrp="1"/>
          </p:cNvSpPr>
          <p:nvPr>
            <p:ph type="sldNum" sz="quarter" idx="12"/>
          </p:nvPr>
        </p:nvSpPr>
        <p:spPr/>
        <p:txBody>
          <a:bodyPr/>
          <a:lstStyle/>
          <a:p>
            <a:fld id="{D88D4192-2753-4076-A185-6990D7EA4EDA}" type="slidenum">
              <a:rPr lang="en-US" smtClean="0"/>
              <a:t>26</a:t>
            </a:fld>
            <a:endParaRPr lang="en-US"/>
          </a:p>
        </p:txBody>
      </p:sp>
      <p:sp>
        <p:nvSpPr>
          <p:cNvPr id="5" name="Date Placeholder 4"/>
          <p:cNvSpPr>
            <a:spLocks noGrp="1"/>
          </p:cNvSpPr>
          <p:nvPr>
            <p:ph type="dt" sz="half" idx="10"/>
          </p:nvPr>
        </p:nvSpPr>
        <p:spPr/>
        <p:txBody>
          <a:bodyPr/>
          <a:lstStyle/>
          <a:p>
            <a:fld id="{D0EF88A6-7085-4034-9183-7DDB7227ED7B}" type="datetime1">
              <a:rPr lang="en-US" smtClean="0"/>
              <a:t>10/14/2018</a:t>
            </a:fld>
            <a:endParaRPr lang="en-US"/>
          </a:p>
        </p:txBody>
      </p:sp>
      <p:cxnSp>
        <p:nvCxnSpPr>
          <p:cNvPr id="8" name="Straight Connector 7"/>
          <p:cNvCxnSpPr/>
          <p:nvPr/>
        </p:nvCxnSpPr>
        <p:spPr>
          <a:xfrm>
            <a:off x="381000" y="685800"/>
            <a:ext cx="84582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pic>
        <p:nvPicPr>
          <p:cNvPr id="1024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0400" y="3733800"/>
            <a:ext cx="2835088"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4600" y="4876800"/>
            <a:ext cx="4372131" cy="76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688481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0"/>
            <a:ext cx="8763000" cy="609599"/>
          </a:xfrm>
        </p:spPr>
        <p:txBody>
          <a:bodyPr>
            <a:normAutofit/>
          </a:bodyPr>
          <a:lstStyle/>
          <a:p>
            <a:r>
              <a:rPr lang="en-US" sz="1800" i="1" dirty="0" smtClean="0"/>
              <a:t>Theory of machines						</a:t>
            </a:r>
            <a:r>
              <a:rPr lang="en-US" sz="1800" i="1" dirty="0" err="1" smtClean="0"/>
              <a:t>Wessam</a:t>
            </a:r>
            <a:r>
              <a:rPr lang="en-US" sz="1800" i="1" dirty="0" smtClean="0"/>
              <a:t> Al </a:t>
            </a:r>
            <a:r>
              <a:rPr lang="en-US" sz="1800" i="1" dirty="0" err="1" smtClean="0"/>
              <a:t>Azzawi</a:t>
            </a:r>
            <a:endParaRPr lang="en-US" sz="1800" i="1" dirty="0"/>
          </a:p>
        </p:txBody>
      </p:sp>
      <p:sp>
        <p:nvSpPr>
          <p:cNvPr id="3" name="Subtitle 2"/>
          <p:cNvSpPr>
            <a:spLocks noGrp="1"/>
          </p:cNvSpPr>
          <p:nvPr>
            <p:ph type="subTitle" idx="1"/>
          </p:nvPr>
        </p:nvSpPr>
        <p:spPr>
          <a:xfrm>
            <a:off x="381000" y="761999"/>
            <a:ext cx="8153400" cy="5410201"/>
          </a:xfrm>
        </p:spPr>
        <p:txBody>
          <a:bodyPr>
            <a:normAutofit/>
          </a:bodyPr>
          <a:lstStyle/>
          <a:p>
            <a:pPr algn="l"/>
            <a:r>
              <a:rPr lang="en-US" sz="2400" dirty="0">
                <a:solidFill>
                  <a:schemeClr val="tx1"/>
                </a:solidFill>
              </a:rPr>
              <a:t>Kinematics of Motion</a:t>
            </a:r>
            <a:r>
              <a:rPr lang="en-US" sz="2400" dirty="0" smtClean="0">
                <a:solidFill>
                  <a:schemeClr val="tx1"/>
                </a:solidFill>
              </a:rPr>
              <a:t>:</a:t>
            </a:r>
          </a:p>
          <a:p>
            <a:pPr marL="177800" lvl="0" algn="just"/>
            <a:r>
              <a:rPr lang="en-US" sz="2000" i="1" dirty="0" smtClean="0">
                <a:solidFill>
                  <a:srgbClr val="FF0000"/>
                </a:solidFill>
              </a:rPr>
              <a:t>Example</a:t>
            </a:r>
            <a:r>
              <a:rPr lang="en-US" sz="2000" dirty="0" smtClean="0">
                <a:solidFill>
                  <a:srgbClr val="231F20"/>
                </a:solidFill>
              </a:rPr>
              <a:t>. </a:t>
            </a:r>
            <a:r>
              <a:rPr lang="en-US" sz="2000" dirty="0">
                <a:solidFill>
                  <a:srgbClr val="231F20"/>
                </a:solidFill>
              </a:rPr>
              <a:t>A horizontal bar 1.5 </a:t>
            </a:r>
            <a:r>
              <a:rPr lang="en-US" sz="2000" dirty="0" err="1">
                <a:solidFill>
                  <a:srgbClr val="231F20"/>
                </a:solidFill>
              </a:rPr>
              <a:t>metres</a:t>
            </a:r>
            <a:r>
              <a:rPr lang="en-US" sz="2000" dirty="0">
                <a:solidFill>
                  <a:srgbClr val="231F20"/>
                </a:solidFill>
              </a:rPr>
              <a:t> long and of small cross-section rotates </a:t>
            </a:r>
            <a:r>
              <a:rPr lang="en-US" sz="2000" dirty="0" smtClean="0">
                <a:solidFill>
                  <a:srgbClr val="231F20"/>
                </a:solidFill>
              </a:rPr>
              <a:t>about vertical </a:t>
            </a:r>
            <a:r>
              <a:rPr lang="en-US" sz="2000" dirty="0">
                <a:solidFill>
                  <a:srgbClr val="231F20"/>
                </a:solidFill>
              </a:rPr>
              <a:t>axis through one end. It accelerates uniformly from 1200 </a:t>
            </a:r>
            <a:r>
              <a:rPr lang="en-US" sz="2000" dirty="0" err="1">
                <a:solidFill>
                  <a:srgbClr val="231F20"/>
                </a:solidFill>
              </a:rPr>
              <a:t>r.p.m</a:t>
            </a:r>
            <a:r>
              <a:rPr lang="en-US" sz="2000" dirty="0">
                <a:solidFill>
                  <a:srgbClr val="231F20"/>
                </a:solidFill>
              </a:rPr>
              <a:t>. to 1500 </a:t>
            </a:r>
            <a:r>
              <a:rPr lang="en-US" sz="2000" dirty="0" err="1">
                <a:solidFill>
                  <a:srgbClr val="231F20"/>
                </a:solidFill>
              </a:rPr>
              <a:t>r.p.m</a:t>
            </a:r>
            <a:r>
              <a:rPr lang="en-US" sz="2000" dirty="0">
                <a:solidFill>
                  <a:srgbClr val="231F20"/>
                </a:solidFill>
              </a:rPr>
              <a:t>. in an </a:t>
            </a:r>
            <a:r>
              <a:rPr lang="en-US" sz="2000" dirty="0" smtClean="0">
                <a:solidFill>
                  <a:srgbClr val="231F20"/>
                </a:solidFill>
              </a:rPr>
              <a:t>interval of </a:t>
            </a:r>
            <a:r>
              <a:rPr lang="en-US" sz="2000" dirty="0">
                <a:solidFill>
                  <a:srgbClr val="231F20"/>
                </a:solidFill>
              </a:rPr>
              <a:t>5 seconds. What is the linear velocity at the beginning and end of the interval ? What are </a:t>
            </a:r>
            <a:r>
              <a:rPr lang="en-US" sz="2000" dirty="0" smtClean="0">
                <a:solidFill>
                  <a:srgbClr val="231F20"/>
                </a:solidFill>
              </a:rPr>
              <a:t>the normal </a:t>
            </a:r>
            <a:r>
              <a:rPr lang="en-US" sz="2000" dirty="0">
                <a:solidFill>
                  <a:srgbClr val="231F20"/>
                </a:solidFill>
              </a:rPr>
              <a:t>and tangential components of the acceleration of the mid-point of the bar after 5 </a:t>
            </a:r>
            <a:r>
              <a:rPr lang="en-US" sz="2000" dirty="0" smtClean="0">
                <a:solidFill>
                  <a:srgbClr val="231F20"/>
                </a:solidFill>
              </a:rPr>
              <a:t>seconds after </a:t>
            </a:r>
            <a:r>
              <a:rPr lang="en-US" sz="2000" dirty="0">
                <a:solidFill>
                  <a:srgbClr val="231F20"/>
                </a:solidFill>
              </a:rPr>
              <a:t>the acceleration begins </a:t>
            </a:r>
            <a:r>
              <a:rPr lang="en-US" sz="2000" dirty="0" smtClean="0">
                <a:solidFill>
                  <a:srgbClr val="231F20"/>
                </a:solidFill>
              </a:rPr>
              <a:t>?</a:t>
            </a:r>
          </a:p>
          <a:p>
            <a:pPr marL="177800" lvl="0" algn="just"/>
            <a:r>
              <a:rPr lang="en-US" sz="2000" i="1" dirty="0">
                <a:solidFill>
                  <a:srgbClr val="FF0000"/>
                </a:solidFill>
              </a:rPr>
              <a:t>Solution</a:t>
            </a:r>
            <a:r>
              <a:rPr lang="en-US" sz="2000" dirty="0">
                <a:solidFill>
                  <a:srgbClr val="231F20"/>
                </a:solidFill>
              </a:rPr>
              <a:t>. Given : r = 1.5 m ; N</a:t>
            </a:r>
            <a:r>
              <a:rPr lang="en-US" sz="2000" baseline="-25000" dirty="0">
                <a:solidFill>
                  <a:srgbClr val="231F20"/>
                </a:solidFill>
              </a:rPr>
              <a:t>0</a:t>
            </a:r>
            <a:r>
              <a:rPr lang="en-US" sz="2000" dirty="0">
                <a:solidFill>
                  <a:srgbClr val="231F20"/>
                </a:solidFill>
              </a:rPr>
              <a:t> = 1200 </a:t>
            </a:r>
            <a:r>
              <a:rPr lang="en-US" sz="2000" dirty="0" err="1">
                <a:solidFill>
                  <a:srgbClr val="231F20"/>
                </a:solidFill>
              </a:rPr>
              <a:t>r.p.m</a:t>
            </a:r>
            <a:r>
              <a:rPr lang="en-US" sz="2000" dirty="0">
                <a:solidFill>
                  <a:srgbClr val="231F20"/>
                </a:solidFill>
              </a:rPr>
              <a:t>. or ω</a:t>
            </a:r>
            <a:r>
              <a:rPr lang="en-US" sz="2000" baseline="-25000" dirty="0">
                <a:solidFill>
                  <a:srgbClr val="231F20"/>
                </a:solidFill>
              </a:rPr>
              <a:t>0</a:t>
            </a:r>
            <a:r>
              <a:rPr lang="en-US" sz="2000" dirty="0">
                <a:solidFill>
                  <a:srgbClr val="231F20"/>
                </a:solidFill>
              </a:rPr>
              <a:t> = 2 π × 1200/60 = 125.7 rad/s </a:t>
            </a:r>
            <a:r>
              <a:rPr lang="en-US" sz="2000" dirty="0" smtClean="0">
                <a:solidFill>
                  <a:srgbClr val="231F20"/>
                </a:solidFill>
              </a:rPr>
              <a:t>; N </a:t>
            </a:r>
            <a:r>
              <a:rPr lang="en-US" sz="2000" dirty="0">
                <a:solidFill>
                  <a:srgbClr val="231F20"/>
                </a:solidFill>
              </a:rPr>
              <a:t>= 1500 </a:t>
            </a:r>
            <a:r>
              <a:rPr lang="en-US" sz="2000" dirty="0" err="1">
                <a:solidFill>
                  <a:srgbClr val="231F20"/>
                </a:solidFill>
              </a:rPr>
              <a:t>r.p.m</a:t>
            </a:r>
            <a:r>
              <a:rPr lang="en-US" sz="2000" dirty="0">
                <a:solidFill>
                  <a:srgbClr val="231F20"/>
                </a:solidFill>
              </a:rPr>
              <a:t>. or ω = 2 π × 1500/60 = 157 rad/s ; t = 5 s</a:t>
            </a:r>
          </a:p>
          <a:p>
            <a:pPr marL="177800" lvl="0" algn="just"/>
            <a:r>
              <a:rPr lang="en-US" sz="2000" dirty="0">
                <a:solidFill>
                  <a:srgbClr val="231F20"/>
                </a:solidFill>
              </a:rPr>
              <a:t>Linear velocity at the beginning</a:t>
            </a:r>
          </a:p>
          <a:p>
            <a:pPr marL="177800" lvl="0" algn="just"/>
            <a:r>
              <a:rPr lang="en-US" sz="2000" dirty="0">
                <a:solidFill>
                  <a:srgbClr val="231F20"/>
                </a:solidFill>
              </a:rPr>
              <a:t>We know that linear velocity at the beginning,</a:t>
            </a:r>
          </a:p>
          <a:p>
            <a:pPr marL="177800" lvl="0" algn="just"/>
            <a:r>
              <a:rPr lang="en-US" sz="2000" dirty="0">
                <a:solidFill>
                  <a:srgbClr val="231F20"/>
                </a:solidFill>
              </a:rPr>
              <a:t>v</a:t>
            </a:r>
            <a:r>
              <a:rPr lang="en-US" sz="2000" baseline="-25000" dirty="0">
                <a:solidFill>
                  <a:srgbClr val="231F20"/>
                </a:solidFill>
              </a:rPr>
              <a:t>0</a:t>
            </a:r>
            <a:r>
              <a:rPr lang="en-US" sz="2000" dirty="0">
                <a:solidFill>
                  <a:srgbClr val="231F20"/>
                </a:solidFill>
              </a:rPr>
              <a:t> = r . ω</a:t>
            </a:r>
            <a:r>
              <a:rPr lang="en-US" sz="2000" baseline="-25000" dirty="0">
                <a:solidFill>
                  <a:srgbClr val="231F20"/>
                </a:solidFill>
              </a:rPr>
              <a:t>0</a:t>
            </a:r>
            <a:r>
              <a:rPr lang="en-US" sz="2000" dirty="0">
                <a:solidFill>
                  <a:srgbClr val="231F20"/>
                </a:solidFill>
              </a:rPr>
              <a:t> = 1.5 × 125.7 = 188.6 m/s </a:t>
            </a:r>
            <a:r>
              <a:rPr lang="en-US" sz="2000" i="1" dirty="0">
                <a:solidFill>
                  <a:srgbClr val="FF0000"/>
                </a:solidFill>
              </a:rPr>
              <a:t>Ans</a:t>
            </a:r>
            <a:r>
              <a:rPr lang="en-US" sz="2000" dirty="0">
                <a:solidFill>
                  <a:srgbClr val="231F20"/>
                </a:solidFill>
              </a:rPr>
              <a:t>.</a:t>
            </a:r>
          </a:p>
          <a:p>
            <a:pPr marL="177800" lvl="0" algn="just"/>
            <a:r>
              <a:rPr lang="en-US" sz="2000" dirty="0">
                <a:solidFill>
                  <a:srgbClr val="231F20"/>
                </a:solidFill>
              </a:rPr>
              <a:t>Linear velocity at the end of 5 seconds</a:t>
            </a:r>
          </a:p>
          <a:p>
            <a:pPr marL="177800" lvl="0" algn="just"/>
            <a:r>
              <a:rPr lang="en-US" sz="2000" dirty="0">
                <a:solidFill>
                  <a:srgbClr val="231F20"/>
                </a:solidFill>
              </a:rPr>
              <a:t>We also know that linear velocity after 5 seconds,</a:t>
            </a:r>
          </a:p>
          <a:p>
            <a:pPr marL="177800" lvl="0" algn="just"/>
            <a:r>
              <a:rPr lang="en-US" sz="2000" dirty="0">
                <a:solidFill>
                  <a:srgbClr val="231F20"/>
                </a:solidFill>
              </a:rPr>
              <a:t>v</a:t>
            </a:r>
            <a:r>
              <a:rPr lang="en-US" sz="2000" baseline="-25000" dirty="0">
                <a:solidFill>
                  <a:srgbClr val="231F20"/>
                </a:solidFill>
              </a:rPr>
              <a:t>5</a:t>
            </a:r>
            <a:r>
              <a:rPr lang="en-US" sz="2000" dirty="0">
                <a:solidFill>
                  <a:srgbClr val="231F20"/>
                </a:solidFill>
              </a:rPr>
              <a:t> = r . ω = 1.5 × 157 = 235.5 m/s </a:t>
            </a:r>
            <a:r>
              <a:rPr lang="en-US" sz="2000" i="1" dirty="0">
                <a:solidFill>
                  <a:srgbClr val="FF0000"/>
                </a:solidFill>
              </a:rPr>
              <a:t>Ans</a:t>
            </a:r>
            <a:r>
              <a:rPr lang="en-US" sz="2000" dirty="0">
                <a:solidFill>
                  <a:srgbClr val="231F20"/>
                </a:solidFill>
              </a:rPr>
              <a:t>.</a:t>
            </a:r>
          </a:p>
          <a:p>
            <a:pPr marL="177800" lvl="0" algn="just"/>
            <a:endParaRPr lang="en-US" sz="2000" dirty="0" smtClean="0">
              <a:solidFill>
                <a:srgbClr val="231F20"/>
              </a:solidFill>
            </a:endParaRPr>
          </a:p>
          <a:p>
            <a:pPr marL="177800" lvl="0" algn="just"/>
            <a:endParaRPr lang="en-US" sz="2000" dirty="0">
              <a:solidFill>
                <a:srgbClr val="231F20"/>
              </a:solidFill>
            </a:endParaRPr>
          </a:p>
        </p:txBody>
      </p:sp>
      <p:sp>
        <p:nvSpPr>
          <p:cNvPr id="4" name="Slide Number Placeholder 3"/>
          <p:cNvSpPr>
            <a:spLocks noGrp="1"/>
          </p:cNvSpPr>
          <p:nvPr>
            <p:ph type="sldNum" sz="quarter" idx="12"/>
          </p:nvPr>
        </p:nvSpPr>
        <p:spPr/>
        <p:txBody>
          <a:bodyPr/>
          <a:lstStyle/>
          <a:p>
            <a:fld id="{D88D4192-2753-4076-A185-6990D7EA4EDA}" type="slidenum">
              <a:rPr lang="en-US" smtClean="0"/>
              <a:t>27</a:t>
            </a:fld>
            <a:endParaRPr lang="en-US"/>
          </a:p>
        </p:txBody>
      </p:sp>
      <p:sp>
        <p:nvSpPr>
          <p:cNvPr id="5" name="Date Placeholder 4"/>
          <p:cNvSpPr>
            <a:spLocks noGrp="1"/>
          </p:cNvSpPr>
          <p:nvPr>
            <p:ph type="dt" sz="half" idx="10"/>
          </p:nvPr>
        </p:nvSpPr>
        <p:spPr/>
        <p:txBody>
          <a:bodyPr/>
          <a:lstStyle/>
          <a:p>
            <a:fld id="{D0EF88A6-7085-4034-9183-7DDB7227ED7B}" type="datetime1">
              <a:rPr lang="en-US" smtClean="0"/>
              <a:t>10/14/2018</a:t>
            </a:fld>
            <a:endParaRPr lang="en-US"/>
          </a:p>
        </p:txBody>
      </p:sp>
      <p:cxnSp>
        <p:nvCxnSpPr>
          <p:cNvPr id="8" name="Straight Connector 7"/>
          <p:cNvCxnSpPr/>
          <p:nvPr/>
        </p:nvCxnSpPr>
        <p:spPr>
          <a:xfrm>
            <a:off x="381000" y="685800"/>
            <a:ext cx="84582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8762075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0"/>
            <a:ext cx="8763000" cy="609599"/>
          </a:xfrm>
        </p:spPr>
        <p:txBody>
          <a:bodyPr>
            <a:normAutofit/>
          </a:bodyPr>
          <a:lstStyle/>
          <a:p>
            <a:r>
              <a:rPr lang="en-US" sz="1800" i="1" dirty="0" smtClean="0"/>
              <a:t>Theory of machines						</a:t>
            </a:r>
            <a:r>
              <a:rPr lang="en-US" sz="1800" i="1" dirty="0" err="1" smtClean="0"/>
              <a:t>Wessam</a:t>
            </a:r>
            <a:r>
              <a:rPr lang="en-US" sz="1800" i="1" dirty="0" smtClean="0"/>
              <a:t> Al </a:t>
            </a:r>
            <a:r>
              <a:rPr lang="en-US" sz="1800" i="1" dirty="0" err="1" smtClean="0"/>
              <a:t>Azzawi</a:t>
            </a:r>
            <a:endParaRPr lang="en-US" sz="1800" i="1" dirty="0"/>
          </a:p>
        </p:txBody>
      </p:sp>
      <p:sp>
        <p:nvSpPr>
          <p:cNvPr id="3" name="Subtitle 2"/>
          <p:cNvSpPr>
            <a:spLocks noGrp="1"/>
          </p:cNvSpPr>
          <p:nvPr>
            <p:ph type="subTitle" idx="1"/>
          </p:nvPr>
        </p:nvSpPr>
        <p:spPr>
          <a:xfrm>
            <a:off x="381000" y="761999"/>
            <a:ext cx="8153400" cy="5410201"/>
          </a:xfrm>
        </p:spPr>
        <p:txBody>
          <a:bodyPr>
            <a:normAutofit/>
          </a:bodyPr>
          <a:lstStyle/>
          <a:p>
            <a:pPr algn="l"/>
            <a:r>
              <a:rPr lang="en-US" sz="2400" dirty="0">
                <a:solidFill>
                  <a:schemeClr val="tx1"/>
                </a:solidFill>
              </a:rPr>
              <a:t>Kinematics of Motion</a:t>
            </a:r>
            <a:r>
              <a:rPr lang="en-US" sz="2400" dirty="0" smtClean="0">
                <a:solidFill>
                  <a:schemeClr val="tx1"/>
                </a:solidFill>
              </a:rPr>
              <a:t>:</a:t>
            </a:r>
          </a:p>
          <a:p>
            <a:pPr marL="177800" lvl="0" algn="just"/>
            <a:endParaRPr lang="en-US" sz="2000" dirty="0" smtClean="0">
              <a:solidFill>
                <a:srgbClr val="231F20"/>
              </a:solidFill>
            </a:endParaRPr>
          </a:p>
          <a:p>
            <a:pPr marL="177800" lvl="0" algn="just"/>
            <a:r>
              <a:rPr lang="en-US" sz="2000" dirty="0" smtClean="0">
                <a:solidFill>
                  <a:srgbClr val="231F20"/>
                </a:solidFill>
              </a:rPr>
              <a:t>Tangential </a:t>
            </a:r>
            <a:r>
              <a:rPr lang="en-US" sz="2000" dirty="0">
                <a:solidFill>
                  <a:srgbClr val="231F20"/>
                </a:solidFill>
              </a:rPr>
              <a:t>acceleration after 5 seconds</a:t>
            </a:r>
          </a:p>
          <a:p>
            <a:pPr marL="177800" lvl="0" algn="just"/>
            <a:r>
              <a:rPr lang="en-US" sz="2000" dirty="0">
                <a:solidFill>
                  <a:srgbClr val="231F20"/>
                </a:solidFill>
              </a:rPr>
              <a:t>Let </a:t>
            </a:r>
            <a:r>
              <a:rPr lang="el-GR" sz="2000" dirty="0">
                <a:solidFill>
                  <a:srgbClr val="231F20"/>
                </a:solidFill>
              </a:rPr>
              <a:t>α = </a:t>
            </a:r>
            <a:r>
              <a:rPr lang="en-US" sz="2000" dirty="0">
                <a:solidFill>
                  <a:srgbClr val="231F20"/>
                </a:solidFill>
              </a:rPr>
              <a:t>Constant angular acceleration.</a:t>
            </a:r>
          </a:p>
          <a:p>
            <a:pPr marL="177800" lvl="0" algn="just"/>
            <a:r>
              <a:rPr lang="en-US" sz="2000" dirty="0">
                <a:solidFill>
                  <a:srgbClr val="231F20"/>
                </a:solidFill>
              </a:rPr>
              <a:t>We know that </a:t>
            </a:r>
            <a:r>
              <a:rPr lang="el-GR" sz="2000" dirty="0">
                <a:solidFill>
                  <a:srgbClr val="231F20"/>
                </a:solidFill>
              </a:rPr>
              <a:t>ω = ω</a:t>
            </a:r>
            <a:r>
              <a:rPr lang="el-GR" sz="2000" baseline="-25000" dirty="0">
                <a:solidFill>
                  <a:srgbClr val="231F20"/>
                </a:solidFill>
              </a:rPr>
              <a:t>0</a:t>
            </a:r>
            <a:r>
              <a:rPr lang="el-GR" sz="2000" dirty="0">
                <a:solidFill>
                  <a:srgbClr val="231F20"/>
                </a:solidFill>
              </a:rPr>
              <a:t>+ α.</a:t>
            </a:r>
            <a:r>
              <a:rPr lang="en-US" sz="2000" dirty="0">
                <a:solidFill>
                  <a:srgbClr val="231F20"/>
                </a:solidFill>
              </a:rPr>
              <a:t>t</a:t>
            </a:r>
          </a:p>
          <a:p>
            <a:pPr marL="177800" lvl="0" algn="just"/>
            <a:r>
              <a:rPr lang="en-US" sz="2000" dirty="0">
                <a:solidFill>
                  <a:srgbClr val="231F20"/>
                </a:solidFill>
              </a:rPr>
              <a:t>157 = 125.7 + </a:t>
            </a:r>
            <a:r>
              <a:rPr lang="el-GR" sz="2000" dirty="0">
                <a:solidFill>
                  <a:srgbClr val="231F20"/>
                </a:solidFill>
              </a:rPr>
              <a:t>α × 5 </a:t>
            </a:r>
            <a:r>
              <a:rPr lang="en-US" sz="2000" dirty="0">
                <a:solidFill>
                  <a:srgbClr val="231F20"/>
                </a:solidFill>
              </a:rPr>
              <a:t>or </a:t>
            </a:r>
            <a:r>
              <a:rPr lang="el-GR" sz="2000" dirty="0">
                <a:solidFill>
                  <a:srgbClr val="231F20"/>
                </a:solidFill>
              </a:rPr>
              <a:t>α = (157 – 125.7) /5 = 6.26 </a:t>
            </a:r>
            <a:r>
              <a:rPr lang="en-US" sz="2000" dirty="0">
                <a:solidFill>
                  <a:srgbClr val="231F20"/>
                </a:solidFill>
              </a:rPr>
              <a:t>rad/s2</a:t>
            </a:r>
          </a:p>
          <a:p>
            <a:pPr marL="177800" lvl="0" algn="just"/>
            <a:r>
              <a:rPr lang="en-US" sz="2000" dirty="0">
                <a:solidFill>
                  <a:srgbClr val="231F20"/>
                </a:solidFill>
              </a:rPr>
              <a:t>Radius corresponding to the middle point,</a:t>
            </a:r>
          </a:p>
          <a:p>
            <a:pPr marL="177800" lvl="0" algn="just"/>
            <a:r>
              <a:rPr lang="en-US" sz="2000" dirty="0">
                <a:solidFill>
                  <a:srgbClr val="231F20"/>
                </a:solidFill>
              </a:rPr>
              <a:t>r = 1.5 /2 = 0.75 m</a:t>
            </a:r>
          </a:p>
          <a:p>
            <a:pPr marL="177800" lvl="0" algn="just"/>
            <a:r>
              <a:rPr lang="en-US" sz="2000" dirty="0">
                <a:solidFill>
                  <a:srgbClr val="231F20"/>
                </a:solidFill>
              </a:rPr>
              <a:t>∴ Tangential acceleration = </a:t>
            </a:r>
            <a:r>
              <a:rPr lang="el-GR" sz="2000" dirty="0">
                <a:solidFill>
                  <a:srgbClr val="231F20"/>
                </a:solidFill>
              </a:rPr>
              <a:t>α. </a:t>
            </a:r>
            <a:r>
              <a:rPr lang="en-US" sz="2000" dirty="0">
                <a:solidFill>
                  <a:srgbClr val="231F20"/>
                </a:solidFill>
              </a:rPr>
              <a:t>r = 6.26 × 0.75 = 4.7 m/s2 </a:t>
            </a:r>
            <a:r>
              <a:rPr lang="en-US" sz="2000" i="1" dirty="0">
                <a:solidFill>
                  <a:srgbClr val="FF0000"/>
                </a:solidFill>
              </a:rPr>
              <a:t>Ans</a:t>
            </a:r>
            <a:r>
              <a:rPr lang="en-US" sz="2000" dirty="0">
                <a:solidFill>
                  <a:srgbClr val="231F20"/>
                </a:solidFill>
              </a:rPr>
              <a:t>.</a:t>
            </a:r>
          </a:p>
          <a:p>
            <a:pPr marL="177800" lvl="0" algn="just"/>
            <a:r>
              <a:rPr lang="en-US" sz="2000" dirty="0">
                <a:solidFill>
                  <a:srgbClr val="231F20"/>
                </a:solidFill>
              </a:rPr>
              <a:t>Radial acceleration after 5 seconds</a:t>
            </a:r>
          </a:p>
          <a:p>
            <a:pPr marL="177800" lvl="0" algn="just"/>
            <a:r>
              <a:rPr lang="en-US" sz="2000" dirty="0">
                <a:solidFill>
                  <a:srgbClr val="231F20"/>
                </a:solidFill>
              </a:rPr>
              <a:t>Radial acceleration = </a:t>
            </a:r>
            <a:r>
              <a:rPr lang="el-GR" sz="2000" dirty="0">
                <a:solidFill>
                  <a:srgbClr val="231F20"/>
                </a:solidFill>
              </a:rPr>
              <a:t>ω</a:t>
            </a:r>
            <a:r>
              <a:rPr lang="el-GR" sz="2000" baseline="30000" dirty="0">
                <a:solidFill>
                  <a:srgbClr val="231F20"/>
                </a:solidFill>
              </a:rPr>
              <a:t>2</a:t>
            </a:r>
            <a:r>
              <a:rPr lang="el-GR" sz="2000" dirty="0">
                <a:solidFill>
                  <a:srgbClr val="231F20"/>
                </a:solidFill>
              </a:rPr>
              <a:t> . </a:t>
            </a:r>
            <a:r>
              <a:rPr lang="en-US" sz="2000" dirty="0">
                <a:solidFill>
                  <a:srgbClr val="231F20"/>
                </a:solidFill>
              </a:rPr>
              <a:t>r = (</a:t>
            </a:r>
            <a:r>
              <a:rPr lang="en-US" sz="2000">
                <a:solidFill>
                  <a:srgbClr val="231F20"/>
                </a:solidFill>
              </a:rPr>
              <a:t>157)</a:t>
            </a:r>
            <a:r>
              <a:rPr lang="en-US" sz="2000" baseline="30000">
                <a:solidFill>
                  <a:srgbClr val="231F20"/>
                </a:solidFill>
              </a:rPr>
              <a:t>2</a:t>
            </a:r>
            <a:r>
              <a:rPr lang="en-US" sz="2000">
                <a:solidFill>
                  <a:srgbClr val="231F20"/>
                </a:solidFill>
              </a:rPr>
              <a:t> </a:t>
            </a:r>
            <a:r>
              <a:rPr lang="en-US" sz="2000" smtClean="0">
                <a:solidFill>
                  <a:srgbClr val="231F20"/>
                </a:solidFill>
              </a:rPr>
              <a:t>.0.75 </a:t>
            </a:r>
            <a:r>
              <a:rPr lang="en-US" sz="2000" dirty="0">
                <a:solidFill>
                  <a:srgbClr val="231F20"/>
                </a:solidFill>
              </a:rPr>
              <a:t>= 18 487 m/s2 </a:t>
            </a:r>
            <a:r>
              <a:rPr lang="en-US" sz="2000" i="1" dirty="0">
                <a:solidFill>
                  <a:srgbClr val="FF0000"/>
                </a:solidFill>
              </a:rPr>
              <a:t>Ans</a:t>
            </a:r>
            <a:r>
              <a:rPr lang="en-US" sz="2000" dirty="0">
                <a:solidFill>
                  <a:srgbClr val="231F20"/>
                </a:solidFill>
              </a:rPr>
              <a:t>.</a:t>
            </a:r>
            <a:endParaRPr lang="en-US" sz="2000" dirty="0" smtClean="0">
              <a:solidFill>
                <a:srgbClr val="231F20"/>
              </a:solidFill>
            </a:endParaRPr>
          </a:p>
          <a:p>
            <a:pPr marL="177800" lvl="0" algn="just"/>
            <a:endParaRPr lang="en-US" sz="2000" dirty="0">
              <a:solidFill>
                <a:srgbClr val="231F20"/>
              </a:solidFill>
            </a:endParaRPr>
          </a:p>
        </p:txBody>
      </p:sp>
      <p:sp>
        <p:nvSpPr>
          <p:cNvPr id="4" name="Slide Number Placeholder 3"/>
          <p:cNvSpPr>
            <a:spLocks noGrp="1"/>
          </p:cNvSpPr>
          <p:nvPr>
            <p:ph type="sldNum" sz="quarter" idx="12"/>
          </p:nvPr>
        </p:nvSpPr>
        <p:spPr/>
        <p:txBody>
          <a:bodyPr/>
          <a:lstStyle/>
          <a:p>
            <a:fld id="{D88D4192-2753-4076-A185-6990D7EA4EDA}" type="slidenum">
              <a:rPr lang="en-US" smtClean="0"/>
              <a:t>28</a:t>
            </a:fld>
            <a:endParaRPr lang="en-US"/>
          </a:p>
        </p:txBody>
      </p:sp>
      <p:sp>
        <p:nvSpPr>
          <p:cNvPr id="5" name="Date Placeholder 4"/>
          <p:cNvSpPr>
            <a:spLocks noGrp="1"/>
          </p:cNvSpPr>
          <p:nvPr>
            <p:ph type="dt" sz="half" idx="10"/>
          </p:nvPr>
        </p:nvSpPr>
        <p:spPr/>
        <p:txBody>
          <a:bodyPr/>
          <a:lstStyle/>
          <a:p>
            <a:fld id="{D0EF88A6-7085-4034-9183-7DDB7227ED7B}" type="datetime1">
              <a:rPr lang="en-US" smtClean="0"/>
              <a:t>10/14/2018</a:t>
            </a:fld>
            <a:endParaRPr lang="en-US"/>
          </a:p>
        </p:txBody>
      </p:sp>
      <p:cxnSp>
        <p:nvCxnSpPr>
          <p:cNvPr id="8" name="Straight Connector 7"/>
          <p:cNvCxnSpPr/>
          <p:nvPr/>
        </p:nvCxnSpPr>
        <p:spPr>
          <a:xfrm>
            <a:off x="381000" y="685800"/>
            <a:ext cx="84582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70387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0"/>
            <a:ext cx="8763000" cy="609599"/>
          </a:xfrm>
        </p:spPr>
        <p:txBody>
          <a:bodyPr>
            <a:normAutofit/>
          </a:bodyPr>
          <a:lstStyle/>
          <a:p>
            <a:r>
              <a:rPr lang="en-US" sz="1800" i="1" dirty="0" smtClean="0"/>
              <a:t>Theory of machines						</a:t>
            </a:r>
            <a:r>
              <a:rPr lang="en-US" sz="1800" i="1" dirty="0" err="1" smtClean="0"/>
              <a:t>Wessam</a:t>
            </a:r>
            <a:r>
              <a:rPr lang="en-US" sz="1800" i="1" dirty="0" smtClean="0"/>
              <a:t> Al </a:t>
            </a:r>
            <a:r>
              <a:rPr lang="en-US" sz="1800" i="1" dirty="0" err="1" smtClean="0"/>
              <a:t>Azzawi</a:t>
            </a:r>
            <a:endParaRPr lang="en-US" sz="1800" i="1" dirty="0"/>
          </a:p>
        </p:txBody>
      </p:sp>
      <p:sp>
        <p:nvSpPr>
          <p:cNvPr id="3" name="Subtitle 2"/>
          <p:cNvSpPr>
            <a:spLocks noGrp="1"/>
          </p:cNvSpPr>
          <p:nvPr>
            <p:ph type="subTitle" idx="1"/>
          </p:nvPr>
        </p:nvSpPr>
        <p:spPr>
          <a:xfrm>
            <a:off x="381000" y="762000"/>
            <a:ext cx="8153400" cy="2743200"/>
          </a:xfrm>
        </p:spPr>
        <p:txBody>
          <a:bodyPr>
            <a:normAutofit fontScale="92500"/>
          </a:bodyPr>
          <a:lstStyle/>
          <a:p>
            <a:pPr algn="l"/>
            <a:r>
              <a:rPr lang="en-US" sz="2600" dirty="0" smtClean="0">
                <a:solidFill>
                  <a:schemeClr val="tx1"/>
                </a:solidFill>
              </a:rPr>
              <a:t>Introduction:</a:t>
            </a:r>
          </a:p>
          <a:p>
            <a:pPr marL="457200" indent="-457200" algn="l">
              <a:buFont typeface="Arial" panose="020B0604020202020204" pitchFamily="34" charset="0"/>
              <a:buChar char="•"/>
            </a:pPr>
            <a:r>
              <a:rPr lang="en-US" sz="2900" dirty="0" smtClean="0">
                <a:solidFill>
                  <a:schemeClr val="tx1"/>
                </a:solidFill>
              </a:rPr>
              <a:t>Definitions</a:t>
            </a:r>
          </a:p>
          <a:p>
            <a:pPr marL="914400" indent="-457200" algn="just">
              <a:buFont typeface="Wingdings" panose="05000000000000000000" pitchFamily="2" charset="2"/>
              <a:buChar char="§"/>
            </a:pPr>
            <a:r>
              <a:rPr lang="en-US" sz="2200" i="1" dirty="0">
                <a:solidFill>
                  <a:schemeClr val="tx2"/>
                </a:solidFill>
              </a:rPr>
              <a:t>Scalars and </a:t>
            </a:r>
            <a:r>
              <a:rPr lang="en-US" sz="2200" i="1" dirty="0" smtClean="0">
                <a:solidFill>
                  <a:schemeClr val="tx2"/>
                </a:solidFill>
              </a:rPr>
              <a:t>Vectors</a:t>
            </a:r>
          </a:p>
          <a:p>
            <a:pPr marL="1206500" indent="-342900" algn="just">
              <a:buClr>
                <a:schemeClr val="tx1"/>
              </a:buClr>
              <a:buFont typeface="+mj-lt"/>
              <a:buAutoNum type="arabicPeriod"/>
            </a:pPr>
            <a:r>
              <a:rPr lang="en-US" sz="2200" i="1" dirty="0" smtClean="0">
                <a:solidFill>
                  <a:schemeClr val="tx2"/>
                </a:solidFill>
              </a:rPr>
              <a:t>Scalar quantities </a:t>
            </a:r>
            <a:r>
              <a:rPr lang="en-US" sz="2200" dirty="0" smtClean="0">
                <a:solidFill>
                  <a:schemeClr val="tx1"/>
                </a:solidFill>
              </a:rPr>
              <a:t>are those quantities, which have magnitude only, e.g. mass, time, volume, density etc.</a:t>
            </a:r>
          </a:p>
          <a:p>
            <a:pPr marL="1206500" indent="-342900" algn="just">
              <a:buClr>
                <a:schemeClr val="tx1"/>
              </a:buClr>
              <a:buFont typeface="+mj-lt"/>
              <a:buAutoNum type="arabicPeriod"/>
            </a:pPr>
            <a:r>
              <a:rPr lang="en-US" sz="2200" i="1" dirty="0">
                <a:solidFill>
                  <a:schemeClr val="tx2"/>
                </a:solidFill>
              </a:rPr>
              <a:t>Vector quantities </a:t>
            </a:r>
            <a:r>
              <a:rPr lang="en-US" sz="2200" dirty="0" smtClean="0">
                <a:solidFill>
                  <a:schemeClr val="tx1"/>
                </a:solidFill>
              </a:rPr>
              <a:t>are those quantities which have magnitude as well as direction e.g. velocity, acceleration, force etc.</a:t>
            </a:r>
          </a:p>
          <a:p>
            <a:pPr marL="1206500" indent="-342900" algn="just">
              <a:buClr>
                <a:schemeClr val="tx1"/>
              </a:buClr>
              <a:buFont typeface="+mj-lt"/>
              <a:buAutoNum type="arabicPeriod"/>
            </a:pPr>
            <a:endParaRPr lang="en-US" sz="2200" dirty="0" smtClean="0">
              <a:solidFill>
                <a:schemeClr val="tx1"/>
              </a:solidFill>
            </a:endParaRPr>
          </a:p>
          <a:p>
            <a:pPr marL="1206500" indent="-342900" algn="just">
              <a:buClr>
                <a:schemeClr val="tx1"/>
              </a:buClr>
              <a:buFont typeface="+mj-lt"/>
              <a:buAutoNum type="arabicPeriod"/>
            </a:pPr>
            <a:endParaRPr lang="en-US" sz="2200" dirty="0">
              <a:solidFill>
                <a:schemeClr val="tx1"/>
              </a:solidFill>
            </a:endParaRPr>
          </a:p>
          <a:p>
            <a:pPr marL="457200" algn="just"/>
            <a:endParaRPr lang="en-US" sz="3500" dirty="0">
              <a:solidFill>
                <a:schemeClr val="tx1"/>
              </a:solidFill>
            </a:endParaRPr>
          </a:p>
        </p:txBody>
      </p:sp>
      <p:sp>
        <p:nvSpPr>
          <p:cNvPr id="4" name="Slide Number Placeholder 3"/>
          <p:cNvSpPr>
            <a:spLocks noGrp="1"/>
          </p:cNvSpPr>
          <p:nvPr>
            <p:ph type="sldNum" sz="quarter" idx="12"/>
          </p:nvPr>
        </p:nvSpPr>
        <p:spPr/>
        <p:txBody>
          <a:bodyPr/>
          <a:lstStyle/>
          <a:p>
            <a:fld id="{D88D4192-2753-4076-A185-6990D7EA4EDA}" type="slidenum">
              <a:rPr lang="en-US" smtClean="0"/>
              <a:t>3</a:t>
            </a:fld>
            <a:endParaRPr lang="en-US"/>
          </a:p>
        </p:txBody>
      </p:sp>
      <p:sp>
        <p:nvSpPr>
          <p:cNvPr id="5" name="Date Placeholder 4"/>
          <p:cNvSpPr>
            <a:spLocks noGrp="1"/>
          </p:cNvSpPr>
          <p:nvPr>
            <p:ph type="dt" sz="half" idx="10"/>
          </p:nvPr>
        </p:nvSpPr>
        <p:spPr/>
        <p:txBody>
          <a:bodyPr/>
          <a:lstStyle/>
          <a:p>
            <a:fld id="{D0EF88A6-7085-4034-9183-7DDB7227ED7B}" type="datetime1">
              <a:rPr lang="en-US" smtClean="0"/>
              <a:t>10/14/2018</a:t>
            </a:fld>
            <a:endParaRPr lang="en-US"/>
          </a:p>
        </p:txBody>
      </p:sp>
      <p:cxnSp>
        <p:nvCxnSpPr>
          <p:cNvPr id="8" name="Straight Connector 7"/>
          <p:cNvCxnSpPr/>
          <p:nvPr/>
        </p:nvCxnSpPr>
        <p:spPr>
          <a:xfrm>
            <a:off x="381000" y="685800"/>
            <a:ext cx="84582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3581400"/>
            <a:ext cx="6477000" cy="25553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349232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76201"/>
            <a:ext cx="8763000" cy="609599"/>
          </a:xfrm>
        </p:spPr>
        <p:txBody>
          <a:bodyPr>
            <a:normAutofit/>
          </a:bodyPr>
          <a:lstStyle/>
          <a:p>
            <a:r>
              <a:rPr lang="en-US" sz="1800" i="1" dirty="0" smtClean="0"/>
              <a:t>Theory of machines						</a:t>
            </a:r>
            <a:r>
              <a:rPr lang="en-US" sz="1800" i="1" dirty="0" err="1" smtClean="0"/>
              <a:t>Wessam</a:t>
            </a:r>
            <a:r>
              <a:rPr lang="en-US" sz="1800" i="1" dirty="0" smtClean="0"/>
              <a:t> Al </a:t>
            </a:r>
            <a:r>
              <a:rPr lang="en-US" sz="1800" i="1" dirty="0" err="1" smtClean="0"/>
              <a:t>Azzawi</a:t>
            </a:r>
            <a:endParaRPr lang="en-US" sz="1800" i="1" dirty="0"/>
          </a:p>
        </p:txBody>
      </p:sp>
      <p:sp>
        <p:nvSpPr>
          <p:cNvPr id="3" name="Subtitle 2"/>
          <p:cNvSpPr>
            <a:spLocks noGrp="1"/>
          </p:cNvSpPr>
          <p:nvPr>
            <p:ph type="subTitle" idx="1"/>
          </p:nvPr>
        </p:nvSpPr>
        <p:spPr>
          <a:xfrm>
            <a:off x="381000" y="762000"/>
            <a:ext cx="8153400" cy="5410200"/>
          </a:xfrm>
        </p:spPr>
        <p:txBody>
          <a:bodyPr>
            <a:normAutofit/>
          </a:bodyPr>
          <a:lstStyle/>
          <a:p>
            <a:pPr algn="l"/>
            <a:r>
              <a:rPr lang="en-US" sz="2600" dirty="0" smtClean="0">
                <a:solidFill>
                  <a:schemeClr val="tx1"/>
                </a:solidFill>
              </a:rPr>
              <a:t>Introduction:</a:t>
            </a:r>
          </a:p>
          <a:p>
            <a:pPr marL="457200" indent="-457200" algn="l">
              <a:buFont typeface="Arial" panose="020B0604020202020204" pitchFamily="34" charset="0"/>
              <a:buChar char="•"/>
            </a:pPr>
            <a:r>
              <a:rPr lang="en-US" sz="2400" dirty="0" smtClean="0">
                <a:solidFill>
                  <a:schemeClr val="tx1"/>
                </a:solidFill>
              </a:rPr>
              <a:t>Definitions</a:t>
            </a:r>
          </a:p>
          <a:p>
            <a:pPr marL="977900" indent="-457200" algn="just">
              <a:buClr>
                <a:schemeClr val="tx1"/>
              </a:buClr>
              <a:buFont typeface="Wingdings" panose="05000000000000000000" pitchFamily="2" charset="2"/>
              <a:buChar char="§"/>
            </a:pPr>
            <a:r>
              <a:rPr lang="en-US" sz="2200" i="1" dirty="0">
                <a:solidFill>
                  <a:schemeClr val="tx2"/>
                </a:solidFill>
              </a:rPr>
              <a:t>Representation of Vector </a:t>
            </a:r>
            <a:r>
              <a:rPr lang="en-US" sz="2200" i="1" dirty="0" smtClean="0">
                <a:solidFill>
                  <a:schemeClr val="tx2"/>
                </a:solidFill>
              </a:rPr>
              <a:t>Quantities</a:t>
            </a:r>
          </a:p>
          <a:p>
            <a:pPr marL="977900" algn="just">
              <a:buClr>
                <a:schemeClr val="tx1"/>
              </a:buClr>
            </a:pPr>
            <a:r>
              <a:rPr lang="en-US" sz="2000" dirty="0" smtClean="0">
                <a:solidFill>
                  <a:schemeClr val="tx1"/>
                </a:solidFill>
              </a:rPr>
              <a:t>The vector quantities are represented by vectors. A vector is a straight line of a certain length possessing a starting point and a terminal point at which it carries an arrow head. The length of the vector represents the magnitude to some scale, and the arrow head of the vector represents the direction of the vector quantity.</a:t>
            </a:r>
          </a:p>
          <a:p>
            <a:pPr marL="977900" indent="-406400" algn="just">
              <a:buClr>
                <a:schemeClr val="tx1"/>
              </a:buClr>
              <a:buFont typeface="Wingdings" panose="05000000000000000000" pitchFamily="2" charset="2"/>
              <a:buChar char="§"/>
              <a:tabLst>
                <a:tab pos="571500" algn="l"/>
              </a:tabLst>
            </a:pPr>
            <a:endParaRPr lang="en-US" sz="2200" i="1" dirty="0">
              <a:solidFill>
                <a:schemeClr val="tx2"/>
              </a:solidFill>
            </a:endParaRPr>
          </a:p>
          <a:p>
            <a:pPr marL="457200" algn="just"/>
            <a:endParaRPr lang="en-US" sz="3500" dirty="0">
              <a:solidFill>
                <a:schemeClr val="tx1"/>
              </a:solidFill>
            </a:endParaRPr>
          </a:p>
        </p:txBody>
      </p:sp>
      <p:sp>
        <p:nvSpPr>
          <p:cNvPr id="4" name="Slide Number Placeholder 3"/>
          <p:cNvSpPr>
            <a:spLocks noGrp="1"/>
          </p:cNvSpPr>
          <p:nvPr>
            <p:ph type="sldNum" sz="quarter" idx="12"/>
          </p:nvPr>
        </p:nvSpPr>
        <p:spPr/>
        <p:txBody>
          <a:bodyPr/>
          <a:lstStyle/>
          <a:p>
            <a:fld id="{D88D4192-2753-4076-A185-6990D7EA4EDA}" type="slidenum">
              <a:rPr lang="en-US" smtClean="0"/>
              <a:t>4</a:t>
            </a:fld>
            <a:endParaRPr lang="en-US"/>
          </a:p>
        </p:txBody>
      </p:sp>
      <p:sp>
        <p:nvSpPr>
          <p:cNvPr id="5" name="Date Placeholder 4"/>
          <p:cNvSpPr>
            <a:spLocks noGrp="1"/>
          </p:cNvSpPr>
          <p:nvPr>
            <p:ph type="dt" sz="half" idx="10"/>
          </p:nvPr>
        </p:nvSpPr>
        <p:spPr/>
        <p:txBody>
          <a:bodyPr/>
          <a:lstStyle/>
          <a:p>
            <a:fld id="{D0EF88A6-7085-4034-9183-7DDB7227ED7B}" type="datetime1">
              <a:rPr lang="en-US" smtClean="0"/>
              <a:t>10/14/2018</a:t>
            </a:fld>
            <a:endParaRPr lang="en-US"/>
          </a:p>
        </p:txBody>
      </p:sp>
      <p:cxnSp>
        <p:nvCxnSpPr>
          <p:cNvPr id="8" name="Straight Connector 7"/>
          <p:cNvCxnSpPr/>
          <p:nvPr/>
        </p:nvCxnSpPr>
        <p:spPr>
          <a:xfrm>
            <a:off x="381000" y="685800"/>
            <a:ext cx="84582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51147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2133600"/>
            <a:ext cx="4600576" cy="160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52400" y="152400"/>
            <a:ext cx="8763000" cy="609599"/>
          </a:xfrm>
        </p:spPr>
        <p:txBody>
          <a:bodyPr>
            <a:normAutofit/>
          </a:bodyPr>
          <a:lstStyle/>
          <a:p>
            <a:r>
              <a:rPr lang="en-US" sz="1800" i="1" dirty="0" smtClean="0"/>
              <a:t>Theory of machines						</a:t>
            </a:r>
            <a:r>
              <a:rPr lang="en-US" sz="1800" i="1" dirty="0" err="1" smtClean="0"/>
              <a:t>Wessam</a:t>
            </a:r>
            <a:r>
              <a:rPr lang="en-US" sz="1800" i="1" dirty="0" smtClean="0"/>
              <a:t> Al </a:t>
            </a:r>
            <a:r>
              <a:rPr lang="en-US" sz="1800" i="1" dirty="0" err="1" smtClean="0"/>
              <a:t>Azzawi</a:t>
            </a:r>
            <a:endParaRPr lang="en-US" sz="1800" i="1" dirty="0"/>
          </a:p>
        </p:txBody>
      </p:sp>
      <p:sp>
        <p:nvSpPr>
          <p:cNvPr id="3" name="Subtitle 2"/>
          <p:cNvSpPr>
            <a:spLocks noGrp="1"/>
          </p:cNvSpPr>
          <p:nvPr>
            <p:ph type="subTitle" idx="1"/>
          </p:nvPr>
        </p:nvSpPr>
        <p:spPr>
          <a:xfrm>
            <a:off x="381000" y="762000"/>
            <a:ext cx="8153400" cy="4953000"/>
          </a:xfrm>
        </p:spPr>
        <p:txBody>
          <a:bodyPr>
            <a:normAutofit/>
          </a:bodyPr>
          <a:lstStyle/>
          <a:p>
            <a:pPr algn="l"/>
            <a:r>
              <a:rPr lang="en-US" sz="2600" dirty="0" smtClean="0">
                <a:solidFill>
                  <a:schemeClr val="tx1"/>
                </a:solidFill>
              </a:rPr>
              <a:t>Introduction:</a:t>
            </a:r>
          </a:p>
          <a:p>
            <a:pPr marL="457200" indent="-457200" algn="l">
              <a:buFont typeface="Arial" panose="020B0604020202020204" pitchFamily="34" charset="0"/>
              <a:buChar char="•"/>
            </a:pPr>
            <a:r>
              <a:rPr lang="en-US" sz="2900" dirty="0" smtClean="0">
                <a:solidFill>
                  <a:schemeClr val="tx1"/>
                </a:solidFill>
              </a:rPr>
              <a:t>Definitions</a:t>
            </a:r>
          </a:p>
          <a:p>
            <a:pPr marL="914400" indent="-457200" algn="just">
              <a:buClr>
                <a:schemeClr val="tx1"/>
              </a:buClr>
              <a:buFont typeface="Wingdings" panose="05000000000000000000" pitchFamily="2" charset="2"/>
              <a:buChar char="§"/>
            </a:pPr>
            <a:r>
              <a:rPr lang="en-US" sz="2200" i="1" dirty="0" smtClean="0">
                <a:solidFill>
                  <a:schemeClr val="tx2"/>
                </a:solidFill>
              </a:rPr>
              <a:t>Addition of Vectors</a:t>
            </a:r>
          </a:p>
          <a:p>
            <a:pPr marL="914400" indent="-457200" algn="just">
              <a:buClr>
                <a:schemeClr val="tx1"/>
              </a:buClr>
              <a:buFont typeface="Wingdings" panose="05000000000000000000" pitchFamily="2" charset="2"/>
              <a:buChar char="§"/>
            </a:pPr>
            <a:endParaRPr lang="en-US" sz="2200" dirty="0" smtClean="0">
              <a:solidFill>
                <a:schemeClr val="tx1"/>
              </a:solidFill>
            </a:endParaRPr>
          </a:p>
          <a:p>
            <a:pPr marL="1206500" indent="-342900" algn="just">
              <a:buClr>
                <a:schemeClr val="tx1"/>
              </a:buClr>
              <a:buFont typeface="+mj-lt"/>
              <a:buAutoNum type="arabicPeriod"/>
            </a:pPr>
            <a:endParaRPr lang="en-US" sz="2200" dirty="0">
              <a:solidFill>
                <a:schemeClr val="tx1"/>
              </a:solidFill>
            </a:endParaRPr>
          </a:p>
          <a:p>
            <a:pPr marL="457200" algn="just"/>
            <a:endParaRPr lang="en-US" sz="3600" dirty="0" smtClean="0"/>
          </a:p>
          <a:p>
            <a:pPr marL="457200" algn="just"/>
            <a:endParaRPr lang="en-US" sz="2000" dirty="0" smtClean="0">
              <a:solidFill>
                <a:schemeClr val="tx1"/>
              </a:solidFill>
            </a:endParaRPr>
          </a:p>
          <a:p>
            <a:pPr marL="457200" algn="just"/>
            <a:r>
              <a:rPr lang="en-US" sz="2000" i="1" dirty="0" smtClean="0">
                <a:solidFill>
                  <a:schemeClr val="tx1"/>
                </a:solidFill>
              </a:rPr>
              <a:t>P </a:t>
            </a:r>
            <a:r>
              <a:rPr lang="en-US" sz="2000" dirty="0">
                <a:solidFill>
                  <a:schemeClr val="tx1"/>
                </a:solidFill>
              </a:rPr>
              <a:t>and </a:t>
            </a:r>
            <a:r>
              <a:rPr lang="en-US" sz="2000" i="1" dirty="0" smtClean="0">
                <a:solidFill>
                  <a:schemeClr val="tx1"/>
                </a:solidFill>
              </a:rPr>
              <a:t>Q </a:t>
            </a:r>
            <a:r>
              <a:rPr lang="en-US" sz="2000" dirty="0" smtClean="0">
                <a:solidFill>
                  <a:schemeClr val="tx1"/>
                </a:solidFill>
              </a:rPr>
              <a:t>are </a:t>
            </a:r>
            <a:r>
              <a:rPr lang="en-US" sz="2000" dirty="0">
                <a:solidFill>
                  <a:schemeClr val="tx1"/>
                </a:solidFill>
              </a:rPr>
              <a:t>required to be </a:t>
            </a:r>
            <a:r>
              <a:rPr lang="en-US" sz="2000" dirty="0" smtClean="0">
                <a:solidFill>
                  <a:schemeClr val="tx1"/>
                </a:solidFill>
              </a:rPr>
              <a:t>added. Take a point A and draw a line </a:t>
            </a:r>
            <a:r>
              <a:rPr lang="en-US" sz="2000" i="1" dirty="0" smtClean="0">
                <a:solidFill>
                  <a:schemeClr val="tx1"/>
                </a:solidFill>
              </a:rPr>
              <a:t>AB</a:t>
            </a:r>
            <a:r>
              <a:rPr lang="en-US" sz="2000" dirty="0" smtClean="0">
                <a:solidFill>
                  <a:schemeClr val="tx1"/>
                </a:solidFill>
              </a:rPr>
              <a:t> parallel and equal in magnitude to the vector </a:t>
            </a:r>
            <a:r>
              <a:rPr lang="en-US" sz="2000" i="1" dirty="0" smtClean="0">
                <a:solidFill>
                  <a:schemeClr val="tx1"/>
                </a:solidFill>
              </a:rPr>
              <a:t>P</a:t>
            </a:r>
            <a:r>
              <a:rPr lang="en-US" sz="2000" dirty="0" smtClean="0">
                <a:solidFill>
                  <a:schemeClr val="tx1"/>
                </a:solidFill>
              </a:rPr>
              <a:t>. Through B, draw </a:t>
            </a:r>
            <a:r>
              <a:rPr lang="en-US" sz="2000" i="1" dirty="0" smtClean="0">
                <a:solidFill>
                  <a:schemeClr val="tx1"/>
                </a:solidFill>
              </a:rPr>
              <a:t>BC</a:t>
            </a:r>
            <a:r>
              <a:rPr lang="en-US" sz="2000" dirty="0" smtClean="0">
                <a:solidFill>
                  <a:schemeClr val="tx1"/>
                </a:solidFill>
              </a:rPr>
              <a:t> parallel and equal in magnitude to the vector </a:t>
            </a:r>
            <a:r>
              <a:rPr lang="en-US" sz="2000" i="1" dirty="0" smtClean="0">
                <a:solidFill>
                  <a:schemeClr val="tx1"/>
                </a:solidFill>
              </a:rPr>
              <a:t>Q</a:t>
            </a:r>
            <a:r>
              <a:rPr lang="en-US" sz="2000" dirty="0" smtClean="0">
                <a:solidFill>
                  <a:schemeClr val="tx1"/>
                </a:solidFill>
              </a:rPr>
              <a:t>, </a:t>
            </a:r>
            <a:r>
              <a:rPr lang="en-US" sz="2000" i="1" dirty="0" smtClean="0">
                <a:solidFill>
                  <a:schemeClr val="tx1"/>
                </a:solidFill>
              </a:rPr>
              <a:t>AC</a:t>
            </a:r>
            <a:r>
              <a:rPr lang="en-US" sz="2000" dirty="0" smtClean="0">
                <a:solidFill>
                  <a:schemeClr val="tx1"/>
                </a:solidFill>
              </a:rPr>
              <a:t> will give the required sum of the two vectors </a:t>
            </a:r>
            <a:r>
              <a:rPr lang="en-US" sz="2000" i="1" dirty="0" smtClean="0">
                <a:solidFill>
                  <a:schemeClr val="tx1"/>
                </a:solidFill>
              </a:rPr>
              <a:t>P</a:t>
            </a:r>
            <a:r>
              <a:rPr lang="en-US" sz="2000" dirty="0" smtClean="0">
                <a:solidFill>
                  <a:schemeClr val="tx1"/>
                </a:solidFill>
              </a:rPr>
              <a:t> and </a:t>
            </a:r>
            <a:r>
              <a:rPr lang="en-US" sz="2000" i="1" dirty="0" smtClean="0">
                <a:solidFill>
                  <a:schemeClr val="tx1"/>
                </a:solidFill>
              </a:rPr>
              <a:t>Q.</a:t>
            </a:r>
            <a:endParaRPr lang="en-US" sz="2000" i="1" dirty="0">
              <a:solidFill>
                <a:schemeClr val="tx1"/>
              </a:solidFill>
            </a:endParaRPr>
          </a:p>
        </p:txBody>
      </p:sp>
      <p:sp>
        <p:nvSpPr>
          <p:cNvPr id="4" name="Slide Number Placeholder 3"/>
          <p:cNvSpPr>
            <a:spLocks noGrp="1"/>
          </p:cNvSpPr>
          <p:nvPr>
            <p:ph type="sldNum" sz="quarter" idx="12"/>
          </p:nvPr>
        </p:nvSpPr>
        <p:spPr/>
        <p:txBody>
          <a:bodyPr/>
          <a:lstStyle/>
          <a:p>
            <a:fld id="{D88D4192-2753-4076-A185-6990D7EA4EDA}" type="slidenum">
              <a:rPr lang="en-US" smtClean="0"/>
              <a:t>5</a:t>
            </a:fld>
            <a:endParaRPr lang="en-US"/>
          </a:p>
        </p:txBody>
      </p:sp>
      <p:sp>
        <p:nvSpPr>
          <p:cNvPr id="5" name="Date Placeholder 4"/>
          <p:cNvSpPr>
            <a:spLocks noGrp="1"/>
          </p:cNvSpPr>
          <p:nvPr>
            <p:ph type="dt" sz="half" idx="10"/>
          </p:nvPr>
        </p:nvSpPr>
        <p:spPr/>
        <p:txBody>
          <a:bodyPr/>
          <a:lstStyle/>
          <a:p>
            <a:fld id="{D0EF88A6-7085-4034-9183-7DDB7227ED7B}" type="datetime1">
              <a:rPr lang="en-US" smtClean="0"/>
              <a:t>10/14/2018</a:t>
            </a:fld>
            <a:endParaRPr lang="en-US"/>
          </a:p>
        </p:txBody>
      </p:sp>
      <p:cxnSp>
        <p:nvCxnSpPr>
          <p:cNvPr id="8" name="Straight Connector 7"/>
          <p:cNvCxnSpPr/>
          <p:nvPr/>
        </p:nvCxnSpPr>
        <p:spPr>
          <a:xfrm>
            <a:off x="381000" y="685800"/>
            <a:ext cx="84582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94863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0"/>
            <a:ext cx="8763000" cy="609599"/>
          </a:xfrm>
        </p:spPr>
        <p:txBody>
          <a:bodyPr>
            <a:normAutofit/>
          </a:bodyPr>
          <a:lstStyle/>
          <a:p>
            <a:r>
              <a:rPr lang="en-US" sz="1800" i="1" dirty="0" smtClean="0"/>
              <a:t>Theory of machines						</a:t>
            </a:r>
            <a:r>
              <a:rPr lang="en-US" sz="1800" i="1" dirty="0" err="1" smtClean="0"/>
              <a:t>Wessam</a:t>
            </a:r>
            <a:r>
              <a:rPr lang="en-US" sz="1800" i="1" dirty="0" smtClean="0"/>
              <a:t> Al </a:t>
            </a:r>
            <a:r>
              <a:rPr lang="en-US" sz="1800" i="1" dirty="0" err="1" smtClean="0"/>
              <a:t>Azzawi</a:t>
            </a:r>
            <a:endParaRPr lang="en-US" sz="1800" i="1" dirty="0"/>
          </a:p>
        </p:txBody>
      </p:sp>
      <p:sp>
        <p:nvSpPr>
          <p:cNvPr id="3" name="Subtitle 2"/>
          <p:cNvSpPr>
            <a:spLocks noGrp="1"/>
          </p:cNvSpPr>
          <p:nvPr>
            <p:ph type="subTitle" idx="1"/>
          </p:nvPr>
        </p:nvSpPr>
        <p:spPr>
          <a:xfrm>
            <a:off x="381000" y="762000"/>
            <a:ext cx="8153400" cy="5181600"/>
          </a:xfrm>
        </p:spPr>
        <p:txBody>
          <a:bodyPr>
            <a:normAutofit/>
          </a:bodyPr>
          <a:lstStyle/>
          <a:p>
            <a:pPr algn="l"/>
            <a:r>
              <a:rPr lang="en-US" sz="2600" dirty="0" smtClean="0">
                <a:solidFill>
                  <a:schemeClr val="tx1"/>
                </a:solidFill>
              </a:rPr>
              <a:t>Introduction:</a:t>
            </a:r>
          </a:p>
          <a:p>
            <a:pPr marL="457200" indent="-457200" algn="l">
              <a:buFont typeface="Arial" panose="020B0604020202020204" pitchFamily="34" charset="0"/>
              <a:buChar char="•"/>
            </a:pPr>
            <a:r>
              <a:rPr lang="en-US" sz="2900" dirty="0" smtClean="0">
                <a:solidFill>
                  <a:schemeClr val="tx1"/>
                </a:solidFill>
              </a:rPr>
              <a:t>Definitions</a:t>
            </a:r>
          </a:p>
          <a:p>
            <a:pPr marL="914400" indent="-457200" algn="just">
              <a:buClr>
                <a:schemeClr val="tx1"/>
              </a:buClr>
              <a:buFont typeface="Wingdings" panose="05000000000000000000" pitchFamily="2" charset="2"/>
              <a:buChar char="§"/>
            </a:pPr>
            <a:r>
              <a:rPr lang="en-US" sz="2200" i="1" dirty="0">
                <a:solidFill>
                  <a:schemeClr val="tx2"/>
                </a:solidFill>
              </a:rPr>
              <a:t>Subtraction of Vector Quantities</a:t>
            </a:r>
          </a:p>
          <a:p>
            <a:pPr marL="457200" algn="just"/>
            <a:endParaRPr lang="en-US" sz="3500" dirty="0" smtClean="0">
              <a:solidFill>
                <a:schemeClr val="tx1"/>
              </a:solidFill>
            </a:endParaRPr>
          </a:p>
          <a:p>
            <a:pPr marL="457200" algn="just"/>
            <a:endParaRPr lang="en-US" sz="3500" dirty="0">
              <a:solidFill>
                <a:schemeClr val="tx1"/>
              </a:solidFill>
            </a:endParaRPr>
          </a:p>
          <a:p>
            <a:pPr marL="457200" algn="just"/>
            <a:endParaRPr lang="en-US" sz="3500" dirty="0" smtClean="0">
              <a:solidFill>
                <a:schemeClr val="tx1"/>
              </a:solidFill>
            </a:endParaRPr>
          </a:p>
          <a:p>
            <a:pPr algn="just"/>
            <a:r>
              <a:rPr lang="en-US" sz="2000" dirty="0">
                <a:solidFill>
                  <a:schemeClr val="tx1"/>
                </a:solidFill>
              </a:rPr>
              <a:t>Consider two vector quantities </a:t>
            </a:r>
            <a:r>
              <a:rPr lang="en-US" sz="2000" i="1" dirty="0">
                <a:solidFill>
                  <a:schemeClr val="tx1"/>
                </a:solidFill>
              </a:rPr>
              <a:t>P</a:t>
            </a:r>
            <a:r>
              <a:rPr lang="en-US" sz="2000" dirty="0">
                <a:solidFill>
                  <a:schemeClr val="tx1"/>
                </a:solidFill>
              </a:rPr>
              <a:t> and </a:t>
            </a:r>
            <a:r>
              <a:rPr lang="en-US" sz="2000" i="1" dirty="0" smtClean="0">
                <a:solidFill>
                  <a:schemeClr val="tx1"/>
                </a:solidFill>
              </a:rPr>
              <a:t>Q,</a:t>
            </a:r>
            <a:r>
              <a:rPr lang="en-US" sz="2000" dirty="0" smtClean="0">
                <a:solidFill>
                  <a:schemeClr val="tx1"/>
                </a:solidFill>
              </a:rPr>
              <a:t> difference </a:t>
            </a:r>
            <a:r>
              <a:rPr lang="en-US" sz="2000" dirty="0">
                <a:solidFill>
                  <a:schemeClr val="tx1"/>
                </a:solidFill>
              </a:rPr>
              <a:t>is required to be found </a:t>
            </a:r>
            <a:r>
              <a:rPr lang="en-US" sz="2000" dirty="0" smtClean="0">
                <a:solidFill>
                  <a:schemeClr val="tx1"/>
                </a:solidFill>
              </a:rPr>
              <a:t>out. </a:t>
            </a:r>
            <a:r>
              <a:rPr lang="en-US" sz="2000" dirty="0">
                <a:solidFill>
                  <a:schemeClr val="tx1"/>
                </a:solidFill>
              </a:rPr>
              <a:t>T</a:t>
            </a:r>
            <a:r>
              <a:rPr lang="en-US" sz="2000" dirty="0" smtClean="0">
                <a:solidFill>
                  <a:schemeClr val="tx1"/>
                </a:solidFill>
              </a:rPr>
              <a:t>ake </a:t>
            </a:r>
            <a:r>
              <a:rPr lang="en-US" sz="2000" dirty="0">
                <a:solidFill>
                  <a:schemeClr val="tx1"/>
                </a:solidFill>
              </a:rPr>
              <a:t>a point </a:t>
            </a:r>
            <a:r>
              <a:rPr lang="en-US" sz="2000" i="1" dirty="0">
                <a:solidFill>
                  <a:schemeClr val="tx1"/>
                </a:solidFill>
              </a:rPr>
              <a:t>A</a:t>
            </a:r>
            <a:r>
              <a:rPr lang="en-US" sz="2000" dirty="0">
                <a:solidFill>
                  <a:schemeClr val="tx1"/>
                </a:solidFill>
              </a:rPr>
              <a:t> and draw a line </a:t>
            </a:r>
            <a:r>
              <a:rPr lang="en-US" sz="2000" i="1" dirty="0">
                <a:solidFill>
                  <a:schemeClr val="tx1"/>
                </a:solidFill>
              </a:rPr>
              <a:t>AB</a:t>
            </a:r>
            <a:r>
              <a:rPr lang="en-US" sz="2000" dirty="0">
                <a:solidFill>
                  <a:schemeClr val="tx1"/>
                </a:solidFill>
              </a:rPr>
              <a:t> parallel and equal in magnitude to the vector </a:t>
            </a:r>
            <a:r>
              <a:rPr lang="en-US" sz="2000" i="1" dirty="0">
                <a:solidFill>
                  <a:schemeClr val="tx1"/>
                </a:solidFill>
              </a:rPr>
              <a:t>P</a:t>
            </a:r>
            <a:r>
              <a:rPr lang="en-US" sz="2000" dirty="0">
                <a:solidFill>
                  <a:schemeClr val="tx1"/>
                </a:solidFill>
              </a:rPr>
              <a:t>. Through </a:t>
            </a:r>
            <a:r>
              <a:rPr lang="en-US" sz="2000" i="1" dirty="0">
                <a:solidFill>
                  <a:schemeClr val="tx1"/>
                </a:solidFill>
              </a:rPr>
              <a:t>B</a:t>
            </a:r>
            <a:r>
              <a:rPr lang="en-US" sz="2000" dirty="0">
                <a:solidFill>
                  <a:schemeClr val="tx1"/>
                </a:solidFill>
              </a:rPr>
              <a:t>, draw </a:t>
            </a:r>
            <a:r>
              <a:rPr lang="en-US" sz="2000" i="1" dirty="0">
                <a:solidFill>
                  <a:schemeClr val="tx1"/>
                </a:solidFill>
              </a:rPr>
              <a:t>BC</a:t>
            </a:r>
            <a:r>
              <a:rPr lang="en-US" sz="2000" dirty="0">
                <a:solidFill>
                  <a:schemeClr val="tx1"/>
                </a:solidFill>
              </a:rPr>
              <a:t> parallel and equal in magnitude to the vector </a:t>
            </a:r>
            <a:r>
              <a:rPr lang="en-US" sz="2000" i="1" dirty="0">
                <a:solidFill>
                  <a:schemeClr val="tx1"/>
                </a:solidFill>
              </a:rPr>
              <a:t>Q</a:t>
            </a:r>
            <a:r>
              <a:rPr lang="en-US" sz="2000" dirty="0">
                <a:solidFill>
                  <a:schemeClr val="tx1"/>
                </a:solidFill>
              </a:rPr>
              <a:t>, but in opposite direction. </a:t>
            </a:r>
            <a:r>
              <a:rPr lang="en-US" sz="2000" i="1" dirty="0" smtClean="0">
                <a:solidFill>
                  <a:schemeClr val="tx1"/>
                </a:solidFill>
              </a:rPr>
              <a:t>AC</a:t>
            </a:r>
            <a:r>
              <a:rPr lang="en-US" sz="2000" dirty="0" smtClean="0">
                <a:solidFill>
                  <a:schemeClr val="tx1"/>
                </a:solidFill>
              </a:rPr>
              <a:t> gives </a:t>
            </a:r>
            <a:r>
              <a:rPr lang="en-US" sz="2000" dirty="0">
                <a:solidFill>
                  <a:schemeClr val="tx1"/>
                </a:solidFill>
              </a:rPr>
              <a:t>the required </a:t>
            </a:r>
            <a:r>
              <a:rPr lang="en-US" sz="2000" dirty="0" smtClean="0">
                <a:solidFill>
                  <a:schemeClr val="tx1"/>
                </a:solidFill>
              </a:rPr>
              <a:t>difference.</a:t>
            </a:r>
            <a:endParaRPr lang="en-US" sz="2000" dirty="0">
              <a:solidFill>
                <a:schemeClr val="tx1"/>
              </a:solidFill>
            </a:endParaRPr>
          </a:p>
        </p:txBody>
      </p:sp>
      <p:sp>
        <p:nvSpPr>
          <p:cNvPr id="4" name="Slide Number Placeholder 3"/>
          <p:cNvSpPr>
            <a:spLocks noGrp="1"/>
          </p:cNvSpPr>
          <p:nvPr>
            <p:ph type="sldNum" sz="quarter" idx="12"/>
          </p:nvPr>
        </p:nvSpPr>
        <p:spPr/>
        <p:txBody>
          <a:bodyPr/>
          <a:lstStyle/>
          <a:p>
            <a:fld id="{D88D4192-2753-4076-A185-6990D7EA4EDA}" type="slidenum">
              <a:rPr lang="en-US" smtClean="0"/>
              <a:t>6</a:t>
            </a:fld>
            <a:endParaRPr lang="en-US"/>
          </a:p>
        </p:txBody>
      </p:sp>
      <p:sp>
        <p:nvSpPr>
          <p:cNvPr id="5" name="Date Placeholder 4"/>
          <p:cNvSpPr>
            <a:spLocks noGrp="1"/>
          </p:cNvSpPr>
          <p:nvPr>
            <p:ph type="dt" sz="half" idx="10"/>
          </p:nvPr>
        </p:nvSpPr>
        <p:spPr/>
        <p:txBody>
          <a:bodyPr/>
          <a:lstStyle/>
          <a:p>
            <a:fld id="{D0EF88A6-7085-4034-9183-7DDB7227ED7B}" type="datetime1">
              <a:rPr lang="en-US" smtClean="0"/>
              <a:t>10/14/2018</a:t>
            </a:fld>
            <a:endParaRPr lang="en-US"/>
          </a:p>
        </p:txBody>
      </p:sp>
      <p:cxnSp>
        <p:nvCxnSpPr>
          <p:cNvPr id="8" name="Straight Connector 7"/>
          <p:cNvCxnSpPr/>
          <p:nvPr/>
        </p:nvCxnSpPr>
        <p:spPr>
          <a:xfrm>
            <a:off x="381000" y="685800"/>
            <a:ext cx="84582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47950" y="2362199"/>
            <a:ext cx="3848100" cy="16002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716563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0"/>
            <a:ext cx="8763000" cy="609599"/>
          </a:xfrm>
        </p:spPr>
        <p:txBody>
          <a:bodyPr>
            <a:normAutofit/>
          </a:bodyPr>
          <a:lstStyle/>
          <a:p>
            <a:r>
              <a:rPr lang="en-US" sz="1800" i="1" dirty="0" smtClean="0"/>
              <a:t>Theory of machines						</a:t>
            </a:r>
            <a:r>
              <a:rPr lang="en-US" sz="1800" i="1" dirty="0" err="1" smtClean="0"/>
              <a:t>Wessam</a:t>
            </a:r>
            <a:r>
              <a:rPr lang="en-US" sz="1800" i="1" dirty="0" smtClean="0"/>
              <a:t> Al </a:t>
            </a:r>
            <a:r>
              <a:rPr lang="en-US" sz="1800" i="1" dirty="0" err="1" smtClean="0"/>
              <a:t>Azzawi</a:t>
            </a:r>
            <a:endParaRPr lang="en-US" sz="1800" i="1" dirty="0"/>
          </a:p>
        </p:txBody>
      </p:sp>
      <p:sp>
        <p:nvSpPr>
          <p:cNvPr id="3" name="Subtitle 2"/>
          <p:cNvSpPr>
            <a:spLocks noGrp="1"/>
          </p:cNvSpPr>
          <p:nvPr>
            <p:ph type="subTitle" idx="1"/>
          </p:nvPr>
        </p:nvSpPr>
        <p:spPr>
          <a:xfrm>
            <a:off x="381000" y="762000"/>
            <a:ext cx="8153400" cy="5410200"/>
          </a:xfrm>
        </p:spPr>
        <p:txBody>
          <a:bodyPr>
            <a:normAutofit/>
          </a:bodyPr>
          <a:lstStyle/>
          <a:p>
            <a:pPr algn="l"/>
            <a:r>
              <a:rPr lang="en-US" sz="2600" dirty="0">
                <a:solidFill>
                  <a:schemeClr val="tx1"/>
                </a:solidFill>
              </a:rPr>
              <a:t>Kinematics of Motion</a:t>
            </a:r>
            <a:r>
              <a:rPr lang="en-US" sz="2600" dirty="0" smtClean="0">
                <a:solidFill>
                  <a:schemeClr val="tx1"/>
                </a:solidFill>
              </a:rPr>
              <a:t>:</a:t>
            </a:r>
          </a:p>
          <a:p>
            <a:pPr marL="635000" indent="-292100" algn="just">
              <a:buFont typeface="Arial" panose="020B0604020202020204" pitchFamily="34" charset="0"/>
              <a:buChar char="•"/>
            </a:pPr>
            <a:r>
              <a:rPr lang="en-US" sz="2200" dirty="0" smtClean="0">
                <a:solidFill>
                  <a:schemeClr val="tx1"/>
                </a:solidFill>
              </a:rPr>
              <a:t>Kinematics </a:t>
            </a:r>
            <a:r>
              <a:rPr lang="en-US" sz="2200" dirty="0">
                <a:solidFill>
                  <a:schemeClr val="tx1"/>
                </a:solidFill>
              </a:rPr>
              <a:t>of motion is the </a:t>
            </a:r>
            <a:r>
              <a:rPr lang="en-US" sz="2200" dirty="0" smtClean="0">
                <a:solidFill>
                  <a:schemeClr val="tx1"/>
                </a:solidFill>
              </a:rPr>
              <a:t>motion </a:t>
            </a:r>
            <a:r>
              <a:rPr lang="en-US" sz="2200" dirty="0">
                <a:solidFill>
                  <a:schemeClr val="tx1"/>
                </a:solidFill>
              </a:rPr>
              <a:t>of bodies without consideration of the forces causing the motion. </a:t>
            </a:r>
            <a:endParaRPr lang="en-US" sz="2200" dirty="0" smtClean="0">
              <a:solidFill>
                <a:schemeClr val="tx1"/>
              </a:solidFill>
            </a:endParaRPr>
          </a:p>
          <a:p>
            <a:pPr marL="977900" indent="-292100" algn="just">
              <a:buSzPct val="80000"/>
              <a:buFont typeface="Wingdings" panose="05000000000000000000" pitchFamily="2" charset="2"/>
              <a:buChar char="§"/>
            </a:pPr>
            <a:r>
              <a:rPr lang="en-US" sz="2200" i="1" dirty="0" smtClean="0">
                <a:solidFill>
                  <a:schemeClr val="tx2"/>
                </a:solidFill>
              </a:rPr>
              <a:t>Plane Motion</a:t>
            </a:r>
          </a:p>
          <a:p>
            <a:pPr marL="1028700" algn="l"/>
            <a:r>
              <a:rPr lang="en-US" sz="2200" dirty="0">
                <a:solidFill>
                  <a:schemeClr val="tx1"/>
                </a:solidFill>
              </a:rPr>
              <a:t>When the motion of a body is confined to only </a:t>
            </a:r>
            <a:r>
              <a:rPr lang="en-US" sz="2200" dirty="0" smtClean="0">
                <a:solidFill>
                  <a:schemeClr val="tx1"/>
                </a:solidFill>
              </a:rPr>
              <a:t>one plane</a:t>
            </a:r>
            <a:r>
              <a:rPr lang="en-US" sz="2200" dirty="0">
                <a:solidFill>
                  <a:schemeClr val="tx1"/>
                </a:solidFill>
              </a:rPr>
              <a:t>, </a:t>
            </a:r>
            <a:r>
              <a:rPr lang="en-US" sz="2200" i="1" dirty="0" smtClean="0">
                <a:solidFill>
                  <a:schemeClr val="tx2"/>
                </a:solidFill>
              </a:rPr>
              <a:t>Rectilinear Motion</a:t>
            </a:r>
          </a:p>
          <a:p>
            <a:pPr marL="1028700" algn="l"/>
            <a:r>
              <a:rPr lang="en-US" sz="2200" dirty="0">
                <a:solidFill>
                  <a:schemeClr val="tx1"/>
                </a:solidFill>
              </a:rPr>
              <a:t>It is the simplest type of motion and is along a </a:t>
            </a:r>
            <a:r>
              <a:rPr lang="en-US" sz="2200" dirty="0" smtClean="0">
                <a:solidFill>
                  <a:schemeClr val="tx1"/>
                </a:solidFill>
              </a:rPr>
              <a:t>straight line </a:t>
            </a:r>
            <a:r>
              <a:rPr lang="en-US" sz="2200" dirty="0">
                <a:solidFill>
                  <a:schemeClr val="tx1"/>
                </a:solidFill>
              </a:rPr>
              <a:t>path. </a:t>
            </a:r>
            <a:endParaRPr lang="en-US" sz="2200" dirty="0" smtClean="0">
              <a:solidFill>
                <a:schemeClr val="tx1"/>
              </a:solidFill>
            </a:endParaRPr>
          </a:p>
          <a:p>
            <a:pPr marL="977900" indent="-292100" algn="just">
              <a:buSzPct val="80000"/>
              <a:buFont typeface="Wingdings" panose="05000000000000000000" pitchFamily="2" charset="2"/>
              <a:buChar char="§"/>
            </a:pPr>
            <a:r>
              <a:rPr lang="en-US" sz="2200" i="1" dirty="0">
                <a:solidFill>
                  <a:schemeClr val="tx2"/>
                </a:solidFill>
              </a:rPr>
              <a:t>Curvilinear Motion</a:t>
            </a:r>
          </a:p>
          <a:p>
            <a:pPr marL="1028700" algn="l"/>
            <a:r>
              <a:rPr lang="en-US" sz="2200" dirty="0">
                <a:solidFill>
                  <a:schemeClr val="tx1"/>
                </a:solidFill>
              </a:rPr>
              <a:t>It is the motion along a curved path. Such a motion</a:t>
            </a:r>
            <a:r>
              <a:rPr lang="en-US" sz="2200" dirty="0" smtClean="0">
                <a:solidFill>
                  <a:schemeClr val="tx1"/>
                </a:solidFill>
              </a:rPr>
              <a:t>, when </a:t>
            </a:r>
            <a:r>
              <a:rPr lang="en-US" sz="2200" dirty="0">
                <a:solidFill>
                  <a:schemeClr val="tx1"/>
                </a:solidFill>
              </a:rPr>
              <a:t>confined to one plane, is called </a:t>
            </a:r>
            <a:r>
              <a:rPr lang="en-US" sz="2200" i="1" dirty="0">
                <a:solidFill>
                  <a:schemeClr val="tx2"/>
                </a:solidFill>
              </a:rPr>
              <a:t>plane </a:t>
            </a:r>
            <a:r>
              <a:rPr lang="en-US" sz="2200" i="1" dirty="0" smtClean="0">
                <a:solidFill>
                  <a:schemeClr val="tx2"/>
                </a:solidFill>
              </a:rPr>
              <a:t>curvilinear motion</a:t>
            </a:r>
            <a:r>
              <a:rPr lang="en-US" sz="2200" dirty="0">
                <a:solidFill>
                  <a:schemeClr val="tx1"/>
                </a:solidFill>
              </a:rPr>
              <a:t>.</a:t>
            </a:r>
          </a:p>
          <a:p>
            <a:pPr marL="457200" algn="just"/>
            <a:endParaRPr lang="en-US" sz="3500" dirty="0">
              <a:solidFill>
                <a:schemeClr val="tx1"/>
              </a:solidFill>
            </a:endParaRPr>
          </a:p>
        </p:txBody>
      </p:sp>
      <p:sp>
        <p:nvSpPr>
          <p:cNvPr id="4" name="Slide Number Placeholder 3"/>
          <p:cNvSpPr>
            <a:spLocks noGrp="1"/>
          </p:cNvSpPr>
          <p:nvPr>
            <p:ph type="sldNum" sz="quarter" idx="12"/>
          </p:nvPr>
        </p:nvSpPr>
        <p:spPr/>
        <p:txBody>
          <a:bodyPr/>
          <a:lstStyle/>
          <a:p>
            <a:fld id="{D88D4192-2753-4076-A185-6990D7EA4EDA}" type="slidenum">
              <a:rPr lang="en-US" smtClean="0"/>
              <a:t>7</a:t>
            </a:fld>
            <a:endParaRPr lang="en-US"/>
          </a:p>
        </p:txBody>
      </p:sp>
      <p:sp>
        <p:nvSpPr>
          <p:cNvPr id="5" name="Date Placeholder 4"/>
          <p:cNvSpPr>
            <a:spLocks noGrp="1"/>
          </p:cNvSpPr>
          <p:nvPr>
            <p:ph type="dt" sz="half" idx="10"/>
          </p:nvPr>
        </p:nvSpPr>
        <p:spPr/>
        <p:txBody>
          <a:bodyPr/>
          <a:lstStyle/>
          <a:p>
            <a:fld id="{D0EF88A6-7085-4034-9183-7DDB7227ED7B}" type="datetime1">
              <a:rPr lang="en-US" smtClean="0"/>
              <a:t>10/14/2018</a:t>
            </a:fld>
            <a:endParaRPr lang="en-US"/>
          </a:p>
        </p:txBody>
      </p:sp>
      <p:cxnSp>
        <p:nvCxnSpPr>
          <p:cNvPr id="8" name="Straight Connector 7"/>
          <p:cNvCxnSpPr/>
          <p:nvPr/>
        </p:nvCxnSpPr>
        <p:spPr>
          <a:xfrm>
            <a:off x="381000" y="685800"/>
            <a:ext cx="84582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7710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0"/>
            <a:ext cx="8763000" cy="609599"/>
          </a:xfrm>
        </p:spPr>
        <p:txBody>
          <a:bodyPr>
            <a:normAutofit/>
          </a:bodyPr>
          <a:lstStyle/>
          <a:p>
            <a:r>
              <a:rPr lang="en-US" sz="1800" i="1" dirty="0" smtClean="0"/>
              <a:t>Theory of machines						</a:t>
            </a:r>
            <a:r>
              <a:rPr lang="en-US" sz="1800" i="1" dirty="0" err="1" smtClean="0"/>
              <a:t>Wessam</a:t>
            </a:r>
            <a:r>
              <a:rPr lang="en-US" sz="1800" i="1" dirty="0" smtClean="0"/>
              <a:t> Al </a:t>
            </a:r>
            <a:r>
              <a:rPr lang="en-US" sz="1800" i="1" dirty="0" err="1" smtClean="0"/>
              <a:t>Azzawi</a:t>
            </a:r>
            <a:endParaRPr lang="en-US" sz="1800" i="1" dirty="0"/>
          </a:p>
        </p:txBody>
      </p:sp>
      <p:sp>
        <p:nvSpPr>
          <p:cNvPr id="3" name="Subtitle 2"/>
          <p:cNvSpPr>
            <a:spLocks noGrp="1"/>
          </p:cNvSpPr>
          <p:nvPr>
            <p:ph type="subTitle" idx="1"/>
          </p:nvPr>
        </p:nvSpPr>
        <p:spPr>
          <a:xfrm>
            <a:off x="381000" y="762000"/>
            <a:ext cx="8153400" cy="5410200"/>
          </a:xfrm>
        </p:spPr>
        <p:txBody>
          <a:bodyPr>
            <a:normAutofit/>
          </a:bodyPr>
          <a:lstStyle/>
          <a:p>
            <a:pPr algn="l"/>
            <a:r>
              <a:rPr lang="en-US" sz="2600" dirty="0">
                <a:solidFill>
                  <a:schemeClr val="tx1"/>
                </a:solidFill>
              </a:rPr>
              <a:t>Kinematics of Motion</a:t>
            </a:r>
            <a:r>
              <a:rPr lang="en-US" sz="2600" dirty="0" smtClean="0">
                <a:solidFill>
                  <a:schemeClr val="tx1"/>
                </a:solidFill>
              </a:rPr>
              <a:t>:</a:t>
            </a:r>
          </a:p>
          <a:p>
            <a:pPr marL="977900" indent="-292100" algn="just">
              <a:buSzPct val="80000"/>
              <a:buFont typeface="Wingdings" panose="05000000000000000000" pitchFamily="2" charset="2"/>
              <a:buChar char="§"/>
            </a:pPr>
            <a:r>
              <a:rPr lang="en-US" sz="2200" i="1" dirty="0" smtClean="0">
                <a:solidFill>
                  <a:schemeClr val="tx2"/>
                </a:solidFill>
              </a:rPr>
              <a:t>Rotational </a:t>
            </a:r>
            <a:r>
              <a:rPr lang="en-US" sz="2200" i="1" dirty="0">
                <a:solidFill>
                  <a:schemeClr val="tx2"/>
                </a:solidFill>
              </a:rPr>
              <a:t>motion</a:t>
            </a:r>
          </a:p>
          <a:p>
            <a:pPr marL="1028700" algn="just"/>
            <a:r>
              <a:rPr lang="en-US" sz="2200" dirty="0" smtClean="0">
                <a:solidFill>
                  <a:schemeClr val="tx1"/>
                </a:solidFill>
              </a:rPr>
              <a:t>When </a:t>
            </a:r>
            <a:r>
              <a:rPr lang="en-US" sz="2200" dirty="0">
                <a:solidFill>
                  <a:schemeClr val="tx1"/>
                </a:solidFill>
              </a:rPr>
              <a:t>all the particles of a body travel in </a:t>
            </a:r>
            <a:r>
              <a:rPr lang="en-US" sz="2200" dirty="0" smtClean="0">
                <a:solidFill>
                  <a:schemeClr val="tx1"/>
                </a:solidFill>
              </a:rPr>
              <a:t>concentric circular </a:t>
            </a:r>
            <a:r>
              <a:rPr lang="en-US" sz="2200" dirty="0">
                <a:solidFill>
                  <a:schemeClr val="tx1"/>
                </a:solidFill>
              </a:rPr>
              <a:t>paths of constant radii (about the axis of </a:t>
            </a:r>
            <a:r>
              <a:rPr lang="en-US" sz="2200" dirty="0" smtClean="0">
                <a:solidFill>
                  <a:schemeClr val="tx1"/>
                </a:solidFill>
              </a:rPr>
              <a:t>rotation perpendicular </a:t>
            </a:r>
            <a:r>
              <a:rPr lang="en-US" sz="2200" dirty="0">
                <a:solidFill>
                  <a:schemeClr val="tx1"/>
                </a:solidFill>
              </a:rPr>
              <a:t>to the plane of motion) such as a pulley rotating about a fixed shaft or a shaft rotating about </a:t>
            </a:r>
            <a:r>
              <a:rPr lang="en-US" sz="2200" dirty="0" smtClean="0">
                <a:solidFill>
                  <a:schemeClr val="tx1"/>
                </a:solidFill>
              </a:rPr>
              <a:t>its own </a:t>
            </a:r>
            <a:r>
              <a:rPr lang="en-US" sz="2200" dirty="0">
                <a:solidFill>
                  <a:schemeClr val="tx1"/>
                </a:solidFill>
              </a:rPr>
              <a:t>axis, then the </a:t>
            </a:r>
            <a:r>
              <a:rPr lang="en-US" sz="2200" dirty="0" smtClean="0">
                <a:solidFill>
                  <a:schemeClr val="tx1"/>
                </a:solidFill>
              </a:rPr>
              <a:t>motion </a:t>
            </a:r>
            <a:r>
              <a:rPr lang="en-US" sz="2200" dirty="0">
                <a:solidFill>
                  <a:schemeClr val="tx1"/>
                </a:solidFill>
              </a:rPr>
              <a:t>is </a:t>
            </a:r>
            <a:r>
              <a:rPr lang="en-US" sz="2200" dirty="0" smtClean="0">
                <a:solidFill>
                  <a:schemeClr val="tx1"/>
                </a:solidFill>
              </a:rPr>
              <a:t>said </a:t>
            </a:r>
            <a:r>
              <a:rPr lang="en-US" sz="2200" dirty="0">
                <a:solidFill>
                  <a:schemeClr val="tx1"/>
                </a:solidFill>
              </a:rPr>
              <a:t>to be a </a:t>
            </a:r>
            <a:r>
              <a:rPr lang="en-US" sz="2200" dirty="0" smtClean="0">
                <a:solidFill>
                  <a:schemeClr val="tx1"/>
                </a:solidFill>
              </a:rPr>
              <a:t>plane rotational </a:t>
            </a:r>
            <a:r>
              <a:rPr lang="en-US" sz="2200" dirty="0">
                <a:solidFill>
                  <a:schemeClr val="tx1"/>
                </a:solidFill>
              </a:rPr>
              <a:t>motion</a:t>
            </a:r>
            <a:r>
              <a:rPr lang="en-US" sz="2200" dirty="0" smtClean="0">
                <a:solidFill>
                  <a:schemeClr val="tx1"/>
                </a:solidFill>
              </a:rPr>
              <a:t>.</a:t>
            </a:r>
          </a:p>
          <a:p>
            <a:pPr marL="1028700" algn="just"/>
            <a:endParaRPr lang="en-US" sz="2200" dirty="0">
              <a:solidFill>
                <a:schemeClr val="tx1"/>
              </a:solidFill>
            </a:endParaRPr>
          </a:p>
        </p:txBody>
      </p:sp>
      <p:sp>
        <p:nvSpPr>
          <p:cNvPr id="4" name="Slide Number Placeholder 3"/>
          <p:cNvSpPr>
            <a:spLocks noGrp="1"/>
          </p:cNvSpPr>
          <p:nvPr>
            <p:ph type="sldNum" sz="quarter" idx="12"/>
          </p:nvPr>
        </p:nvSpPr>
        <p:spPr/>
        <p:txBody>
          <a:bodyPr/>
          <a:lstStyle/>
          <a:p>
            <a:fld id="{D88D4192-2753-4076-A185-6990D7EA4EDA}" type="slidenum">
              <a:rPr lang="en-US" smtClean="0"/>
              <a:t>8</a:t>
            </a:fld>
            <a:endParaRPr lang="en-US"/>
          </a:p>
        </p:txBody>
      </p:sp>
      <p:sp>
        <p:nvSpPr>
          <p:cNvPr id="5" name="Date Placeholder 4"/>
          <p:cNvSpPr>
            <a:spLocks noGrp="1"/>
          </p:cNvSpPr>
          <p:nvPr>
            <p:ph type="dt" sz="half" idx="10"/>
          </p:nvPr>
        </p:nvSpPr>
        <p:spPr/>
        <p:txBody>
          <a:bodyPr/>
          <a:lstStyle/>
          <a:p>
            <a:fld id="{D0EF88A6-7085-4034-9183-7DDB7227ED7B}" type="datetime1">
              <a:rPr lang="en-US" smtClean="0"/>
              <a:t>10/14/2018</a:t>
            </a:fld>
            <a:endParaRPr lang="en-US"/>
          </a:p>
        </p:txBody>
      </p:sp>
      <p:cxnSp>
        <p:nvCxnSpPr>
          <p:cNvPr id="8" name="Straight Connector 7"/>
          <p:cNvCxnSpPr/>
          <p:nvPr/>
        </p:nvCxnSpPr>
        <p:spPr>
          <a:xfrm>
            <a:off x="381000" y="685800"/>
            <a:ext cx="84582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5400" y="3733800"/>
            <a:ext cx="2981325" cy="22868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7800" y="4081902"/>
            <a:ext cx="2876550" cy="1590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951764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0"/>
            <a:ext cx="8763000" cy="609599"/>
          </a:xfrm>
        </p:spPr>
        <p:txBody>
          <a:bodyPr>
            <a:normAutofit/>
          </a:bodyPr>
          <a:lstStyle/>
          <a:p>
            <a:r>
              <a:rPr lang="en-US" sz="1800" i="1" dirty="0" smtClean="0"/>
              <a:t>Theory of machines						</a:t>
            </a:r>
            <a:r>
              <a:rPr lang="en-US" sz="1800" i="1" dirty="0" err="1" smtClean="0"/>
              <a:t>Wessam</a:t>
            </a:r>
            <a:r>
              <a:rPr lang="en-US" sz="1800" i="1" dirty="0" smtClean="0"/>
              <a:t> Al </a:t>
            </a:r>
            <a:r>
              <a:rPr lang="en-US" sz="1800" i="1" dirty="0" err="1" smtClean="0"/>
              <a:t>Azzawi</a:t>
            </a:r>
            <a:endParaRPr lang="en-US" sz="1800" i="1" dirty="0"/>
          </a:p>
        </p:txBody>
      </p:sp>
      <p:sp>
        <p:nvSpPr>
          <p:cNvPr id="3" name="Subtitle 2"/>
          <p:cNvSpPr>
            <a:spLocks noGrp="1"/>
          </p:cNvSpPr>
          <p:nvPr>
            <p:ph type="subTitle" idx="1"/>
          </p:nvPr>
        </p:nvSpPr>
        <p:spPr>
          <a:xfrm>
            <a:off x="381000" y="762000"/>
            <a:ext cx="8153400" cy="5638800"/>
          </a:xfrm>
        </p:spPr>
        <p:txBody>
          <a:bodyPr>
            <a:normAutofit/>
          </a:bodyPr>
          <a:lstStyle/>
          <a:p>
            <a:pPr algn="l"/>
            <a:r>
              <a:rPr lang="en-US" sz="2600" dirty="0">
                <a:solidFill>
                  <a:schemeClr val="tx1"/>
                </a:solidFill>
              </a:rPr>
              <a:t>Kinematics of Motion</a:t>
            </a:r>
            <a:r>
              <a:rPr lang="en-US" sz="2600" dirty="0" smtClean="0">
                <a:solidFill>
                  <a:schemeClr val="tx1"/>
                </a:solidFill>
              </a:rPr>
              <a:t>:</a:t>
            </a:r>
          </a:p>
          <a:p>
            <a:pPr marL="977900" indent="-292100" algn="just">
              <a:buSzPct val="80000"/>
              <a:buFont typeface="Wingdings" panose="05000000000000000000" pitchFamily="2" charset="2"/>
              <a:buChar char="§"/>
            </a:pPr>
            <a:r>
              <a:rPr lang="en-US" sz="2200" i="1" dirty="0">
                <a:solidFill>
                  <a:schemeClr val="tx2"/>
                </a:solidFill>
              </a:rPr>
              <a:t>Linear </a:t>
            </a:r>
            <a:r>
              <a:rPr lang="en-US" sz="2200" i="1" dirty="0" smtClean="0">
                <a:solidFill>
                  <a:schemeClr val="tx2"/>
                </a:solidFill>
              </a:rPr>
              <a:t>Displacement</a:t>
            </a:r>
          </a:p>
          <a:p>
            <a:pPr marL="977900" algn="just"/>
            <a:r>
              <a:rPr lang="en-US" sz="2200" dirty="0" smtClean="0">
                <a:solidFill>
                  <a:schemeClr val="tx1"/>
                </a:solidFill>
              </a:rPr>
              <a:t>Is </a:t>
            </a:r>
            <a:r>
              <a:rPr lang="en-US" sz="2200" dirty="0">
                <a:solidFill>
                  <a:schemeClr val="tx1"/>
                </a:solidFill>
              </a:rPr>
              <a:t>the distance </a:t>
            </a:r>
            <a:r>
              <a:rPr lang="en-US" sz="2200" dirty="0" smtClean="0">
                <a:solidFill>
                  <a:schemeClr val="tx1"/>
                </a:solidFill>
              </a:rPr>
              <a:t>moved by </a:t>
            </a:r>
            <a:r>
              <a:rPr lang="en-US" sz="2200" dirty="0">
                <a:solidFill>
                  <a:schemeClr val="tx1"/>
                </a:solidFill>
              </a:rPr>
              <a:t>a body with respect to a certain fixed point</a:t>
            </a:r>
            <a:r>
              <a:rPr lang="en-US" sz="2200" dirty="0" smtClean="0">
                <a:solidFill>
                  <a:schemeClr val="tx1"/>
                </a:solidFill>
              </a:rPr>
              <a:t>. It </a:t>
            </a:r>
            <a:r>
              <a:rPr lang="en-US" sz="2200" dirty="0">
                <a:solidFill>
                  <a:schemeClr val="tx1"/>
                </a:solidFill>
              </a:rPr>
              <a:t>is a vector </a:t>
            </a:r>
            <a:r>
              <a:rPr lang="en-US" sz="2200" dirty="0" smtClean="0">
                <a:solidFill>
                  <a:schemeClr val="tx1"/>
                </a:solidFill>
              </a:rPr>
              <a:t>quantity has </a:t>
            </a:r>
            <a:r>
              <a:rPr lang="en-US" sz="2200" dirty="0">
                <a:solidFill>
                  <a:schemeClr val="tx1"/>
                </a:solidFill>
              </a:rPr>
              <a:t>both magnitude and </a:t>
            </a:r>
            <a:r>
              <a:rPr lang="en-US" sz="2200" dirty="0" smtClean="0">
                <a:solidFill>
                  <a:schemeClr val="tx1"/>
                </a:solidFill>
              </a:rPr>
              <a:t>direction.</a:t>
            </a:r>
          </a:p>
          <a:p>
            <a:pPr marL="977900" indent="-292100" algn="just">
              <a:buSzPct val="80000"/>
              <a:buFont typeface="Wingdings" panose="05000000000000000000" pitchFamily="2" charset="2"/>
              <a:buChar char="§"/>
            </a:pPr>
            <a:r>
              <a:rPr lang="en-US" sz="2200" i="1" dirty="0">
                <a:solidFill>
                  <a:schemeClr val="tx2"/>
                </a:solidFill>
              </a:rPr>
              <a:t>Linear </a:t>
            </a:r>
            <a:r>
              <a:rPr lang="en-US" sz="2200" i="1" dirty="0" smtClean="0">
                <a:solidFill>
                  <a:schemeClr val="tx2"/>
                </a:solidFill>
              </a:rPr>
              <a:t>Velocity</a:t>
            </a:r>
          </a:p>
          <a:p>
            <a:pPr marL="1028700" algn="just"/>
            <a:r>
              <a:rPr lang="en-US" sz="2200" dirty="0" smtClean="0">
                <a:solidFill>
                  <a:schemeClr val="tx1"/>
                </a:solidFill>
              </a:rPr>
              <a:t>Is </a:t>
            </a:r>
            <a:r>
              <a:rPr lang="en-US" sz="2200" dirty="0">
                <a:solidFill>
                  <a:schemeClr val="tx1"/>
                </a:solidFill>
              </a:rPr>
              <a:t>the rate </a:t>
            </a:r>
            <a:r>
              <a:rPr lang="en-US" sz="2200" dirty="0" smtClean="0">
                <a:solidFill>
                  <a:schemeClr val="tx1"/>
                </a:solidFill>
              </a:rPr>
              <a:t>of change </a:t>
            </a:r>
            <a:r>
              <a:rPr lang="en-US" sz="2200" dirty="0">
                <a:solidFill>
                  <a:schemeClr val="tx1"/>
                </a:solidFill>
              </a:rPr>
              <a:t>of linear displacement </a:t>
            </a:r>
            <a:r>
              <a:rPr lang="en-US" sz="2200" dirty="0" smtClean="0">
                <a:solidFill>
                  <a:schemeClr val="tx1"/>
                </a:solidFill>
              </a:rPr>
              <a:t>with respect </a:t>
            </a:r>
            <a:r>
              <a:rPr lang="en-US" sz="2200" dirty="0">
                <a:solidFill>
                  <a:schemeClr val="tx1"/>
                </a:solidFill>
              </a:rPr>
              <a:t>to the </a:t>
            </a:r>
            <a:r>
              <a:rPr lang="en-US" sz="2200" dirty="0" smtClean="0">
                <a:solidFill>
                  <a:schemeClr val="tx1"/>
                </a:solidFill>
              </a:rPr>
              <a:t>time (vector)</a:t>
            </a:r>
          </a:p>
          <a:p>
            <a:pPr marL="1028700"/>
            <a:r>
              <a:rPr lang="en-US" sz="2400" b="0" i="1" u="none" strike="noStrike" baseline="0" dirty="0" smtClean="0">
                <a:solidFill>
                  <a:srgbClr val="231F20"/>
                </a:solidFill>
                <a:latin typeface="Times New Roman"/>
              </a:rPr>
              <a:t>v </a:t>
            </a:r>
            <a:r>
              <a:rPr lang="en-US" sz="2400" b="0" i="0" u="none" strike="noStrike" baseline="0" dirty="0" smtClean="0">
                <a:solidFill>
                  <a:srgbClr val="231F20"/>
                </a:solidFill>
                <a:latin typeface="Times New Roman"/>
              </a:rPr>
              <a:t>= </a:t>
            </a:r>
            <a:r>
              <a:rPr lang="en-US" sz="2400" b="0" i="1" u="none" strike="noStrike" baseline="0" dirty="0" smtClean="0">
                <a:solidFill>
                  <a:srgbClr val="231F20"/>
                </a:solidFill>
                <a:latin typeface="Times New Roman"/>
              </a:rPr>
              <a:t>ds</a:t>
            </a:r>
            <a:r>
              <a:rPr lang="en-US" sz="2400" b="0" i="0" u="none" strike="noStrike" baseline="0" dirty="0" smtClean="0">
                <a:solidFill>
                  <a:srgbClr val="231F20"/>
                </a:solidFill>
                <a:latin typeface="Times New Roman"/>
              </a:rPr>
              <a:t>/</a:t>
            </a:r>
            <a:r>
              <a:rPr lang="en-US" sz="2400" b="0" i="1" u="none" strike="noStrike" baseline="0" dirty="0" err="1" smtClean="0">
                <a:solidFill>
                  <a:srgbClr val="231F20"/>
                </a:solidFill>
                <a:latin typeface="Times New Roman"/>
              </a:rPr>
              <a:t>dt</a:t>
            </a:r>
            <a:endParaRPr lang="en-US" sz="2400" b="0" i="1" u="none" strike="noStrike" baseline="0" dirty="0" smtClean="0">
              <a:solidFill>
                <a:srgbClr val="231F20"/>
              </a:solidFill>
              <a:latin typeface="Times New Roman"/>
            </a:endParaRPr>
          </a:p>
          <a:p>
            <a:pPr marL="977900" indent="-292100" algn="just">
              <a:buSzPct val="80000"/>
              <a:buFont typeface="Wingdings" panose="05000000000000000000" pitchFamily="2" charset="2"/>
              <a:buChar char="§"/>
            </a:pPr>
            <a:r>
              <a:rPr lang="en-US" sz="2200" i="1" dirty="0">
                <a:solidFill>
                  <a:schemeClr val="tx2"/>
                </a:solidFill>
              </a:rPr>
              <a:t>Linear </a:t>
            </a:r>
            <a:r>
              <a:rPr lang="en-US" sz="2200" i="1" dirty="0" smtClean="0">
                <a:solidFill>
                  <a:schemeClr val="tx2"/>
                </a:solidFill>
              </a:rPr>
              <a:t>Acceleration</a:t>
            </a:r>
          </a:p>
          <a:p>
            <a:pPr marL="1028700" algn="just">
              <a:buSzPct val="80000"/>
            </a:pPr>
            <a:r>
              <a:rPr lang="en-US" sz="2200" dirty="0" smtClean="0">
                <a:solidFill>
                  <a:schemeClr val="tx1"/>
                </a:solidFill>
              </a:rPr>
              <a:t>Is </a:t>
            </a:r>
            <a:r>
              <a:rPr lang="en-US" sz="2200" dirty="0">
                <a:solidFill>
                  <a:schemeClr val="tx1"/>
                </a:solidFill>
              </a:rPr>
              <a:t>the rate of change of linear velocity </a:t>
            </a:r>
            <a:r>
              <a:rPr lang="en-US" sz="2200" dirty="0" smtClean="0">
                <a:solidFill>
                  <a:schemeClr val="tx1"/>
                </a:solidFill>
              </a:rPr>
              <a:t>with </a:t>
            </a:r>
            <a:r>
              <a:rPr lang="en-US" sz="2200" dirty="0">
                <a:solidFill>
                  <a:schemeClr val="tx1"/>
                </a:solidFill>
              </a:rPr>
              <a:t>respect to the </a:t>
            </a:r>
            <a:r>
              <a:rPr lang="en-US" sz="2200" dirty="0" smtClean="0">
                <a:solidFill>
                  <a:schemeClr val="tx1"/>
                </a:solidFill>
              </a:rPr>
              <a:t>time (vector)</a:t>
            </a:r>
          </a:p>
          <a:p>
            <a:pPr marL="1028700" algn="just">
              <a:buSzPct val="80000"/>
            </a:pPr>
            <a:endParaRPr lang="en-US" sz="2200" dirty="0">
              <a:solidFill>
                <a:schemeClr val="tx1"/>
              </a:solidFill>
            </a:endParaRPr>
          </a:p>
        </p:txBody>
      </p:sp>
      <p:sp>
        <p:nvSpPr>
          <p:cNvPr id="4" name="Slide Number Placeholder 3"/>
          <p:cNvSpPr>
            <a:spLocks noGrp="1"/>
          </p:cNvSpPr>
          <p:nvPr>
            <p:ph type="sldNum" sz="quarter" idx="12"/>
          </p:nvPr>
        </p:nvSpPr>
        <p:spPr/>
        <p:txBody>
          <a:bodyPr/>
          <a:lstStyle/>
          <a:p>
            <a:fld id="{D88D4192-2753-4076-A185-6990D7EA4EDA}" type="slidenum">
              <a:rPr lang="en-US" smtClean="0"/>
              <a:t>9</a:t>
            </a:fld>
            <a:endParaRPr lang="en-US"/>
          </a:p>
        </p:txBody>
      </p:sp>
      <p:sp>
        <p:nvSpPr>
          <p:cNvPr id="5" name="Date Placeholder 4"/>
          <p:cNvSpPr>
            <a:spLocks noGrp="1"/>
          </p:cNvSpPr>
          <p:nvPr>
            <p:ph type="dt" sz="half" idx="10"/>
          </p:nvPr>
        </p:nvSpPr>
        <p:spPr/>
        <p:txBody>
          <a:bodyPr/>
          <a:lstStyle/>
          <a:p>
            <a:fld id="{D0EF88A6-7085-4034-9183-7DDB7227ED7B}" type="datetime1">
              <a:rPr lang="en-US" smtClean="0"/>
              <a:t>10/14/2018</a:t>
            </a:fld>
            <a:endParaRPr lang="en-US"/>
          </a:p>
        </p:txBody>
      </p:sp>
      <p:cxnSp>
        <p:nvCxnSpPr>
          <p:cNvPr id="8" name="Straight Connector 7"/>
          <p:cNvCxnSpPr/>
          <p:nvPr/>
        </p:nvCxnSpPr>
        <p:spPr>
          <a:xfrm>
            <a:off x="381000" y="685800"/>
            <a:ext cx="84582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5638800"/>
            <a:ext cx="2871107"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600" y="5638800"/>
            <a:ext cx="2590800" cy="841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179587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6438</TotalTime>
  <Words>2368</Words>
  <Application>Microsoft Office PowerPoint</Application>
  <PresentationFormat>On-screen Show (4:3)</PresentationFormat>
  <Paragraphs>338</Paragraphs>
  <Slides>28</Slides>
  <Notes>28</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Theory of machines      Wessam Al Azzawi</vt:lpstr>
      <vt:lpstr>Theory of machines      Wessam Al Azzawi</vt:lpstr>
      <vt:lpstr>Theory of machines      Wessam Al Azzawi</vt:lpstr>
      <vt:lpstr>Theory of machines      Wessam Al Azzawi</vt:lpstr>
      <vt:lpstr>Theory of machines      Wessam Al Azzawi</vt:lpstr>
      <vt:lpstr>Theory of machines      Wessam Al Azzawi</vt:lpstr>
      <vt:lpstr>Theory of machines      Wessam Al Azzawi</vt:lpstr>
      <vt:lpstr>Theory of machines      Wessam Al Azzawi</vt:lpstr>
      <vt:lpstr>Theory of machines      Wessam Al Azzawi</vt:lpstr>
      <vt:lpstr>Theory of machines      Wessam Al Azzawi</vt:lpstr>
      <vt:lpstr>Theory of machines      Wessam Al Azzawi</vt:lpstr>
      <vt:lpstr>Theory of machines      Wessam Al Azzawi</vt:lpstr>
      <vt:lpstr>Theory of machines      Wessam Al Azzawi</vt:lpstr>
      <vt:lpstr>Theory of machines      Wessam Al Azzawi</vt:lpstr>
      <vt:lpstr>Theory of machines      Wessam Al Azzawi</vt:lpstr>
      <vt:lpstr>Theory of machines      Wessam Al Azzawi</vt:lpstr>
      <vt:lpstr>Theory of machines      Wessam Al Azzawi</vt:lpstr>
      <vt:lpstr>Theory of machines      Wessam Al Azzawi</vt:lpstr>
      <vt:lpstr>Theory of machines      Wessam Al Azzawi</vt:lpstr>
      <vt:lpstr>Theory of machines      Wessam Al Azzawi</vt:lpstr>
      <vt:lpstr>Theory of machines      Wessam Al Azzawi</vt:lpstr>
      <vt:lpstr>Theory of machines      Wessam Al Azzawi</vt:lpstr>
      <vt:lpstr>Theory of machines      Wessam Al Azzawi</vt:lpstr>
      <vt:lpstr>Theory of machines      Wessam Al Azzawi</vt:lpstr>
      <vt:lpstr>Theory of machines      Wessam Al Azzawi</vt:lpstr>
      <vt:lpstr>Theory of machines      Wessam Al Azzawi</vt:lpstr>
      <vt:lpstr>Theory of machines      Wessam Al Azzawi</vt:lpstr>
      <vt:lpstr>Theory of machines      Wessam Al Azzawi</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Theory of machines      Wessam Al Azzawi</dc:title>
  <dc:creator>Wessam</dc:creator>
  <cp:lastModifiedBy>Wessam</cp:lastModifiedBy>
  <cp:revision>110</cp:revision>
  <dcterms:created xsi:type="dcterms:W3CDTF">2018-10-06T04:41:10Z</dcterms:created>
  <dcterms:modified xsi:type="dcterms:W3CDTF">2018-10-14T06:36:35Z</dcterms:modified>
</cp:coreProperties>
</file>